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3"/>
    <p:sldMasterId id="2147483846" r:id="rId4"/>
    <p:sldMasterId id="2147483835" r:id="rId5"/>
    <p:sldMasterId id="2147483862" r:id="rId6"/>
    <p:sldMasterId id="2147483864" r:id="rId7"/>
    <p:sldMasterId id="2147483860" r:id="rId8"/>
  </p:sldMasterIdLst>
  <p:notesMasterIdLst>
    <p:notesMasterId r:id="rId47"/>
  </p:notesMasterIdLst>
  <p:sldIdLst>
    <p:sldId id="277" r:id="rId9"/>
    <p:sldId id="256" r:id="rId10"/>
    <p:sldId id="356" r:id="rId11"/>
    <p:sldId id="268" r:id="rId12"/>
    <p:sldId id="346" r:id="rId13"/>
    <p:sldId id="359" r:id="rId14"/>
    <p:sldId id="332" r:id="rId15"/>
    <p:sldId id="344" r:id="rId16"/>
    <p:sldId id="343" r:id="rId17"/>
    <p:sldId id="328" r:id="rId18"/>
    <p:sldId id="345" r:id="rId19"/>
    <p:sldId id="330" r:id="rId20"/>
    <p:sldId id="326" r:id="rId21"/>
    <p:sldId id="327" r:id="rId22"/>
    <p:sldId id="333" r:id="rId23"/>
    <p:sldId id="336" r:id="rId24"/>
    <p:sldId id="335" r:id="rId25"/>
    <p:sldId id="334" r:id="rId26"/>
    <p:sldId id="338" r:id="rId27"/>
    <p:sldId id="339" r:id="rId28"/>
    <p:sldId id="329" r:id="rId29"/>
    <p:sldId id="270" r:id="rId30"/>
    <p:sldId id="317" r:id="rId31"/>
    <p:sldId id="324" r:id="rId32"/>
    <p:sldId id="341" r:id="rId33"/>
    <p:sldId id="340" r:id="rId34"/>
    <p:sldId id="342" r:id="rId35"/>
    <p:sldId id="349" r:id="rId36"/>
    <p:sldId id="361" r:id="rId37"/>
    <p:sldId id="362" r:id="rId38"/>
    <p:sldId id="347" r:id="rId39"/>
    <p:sldId id="348" r:id="rId40"/>
    <p:sldId id="350" r:id="rId41"/>
    <p:sldId id="351" r:id="rId42"/>
    <p:sldId id="353" r:id="rId43"/>
    <p:sldId id="354" r:id="rId44"/>
    <p:sldId id="355" r:id="rId45"/>
    <p:sldId id="358" r:id="rId4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5911" autoAdjust="0"/>
  </p:normalViewPr>
  <p:slideViewPr>
    <p:cSldViewPr snapToGrid="0" snapToObjects="1">
      <p:cViewPr varScale="1">
        <p:scale>
          <a:sx n="58" d="100"/>
          <a:sy n="58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6CDBE0-38C6-4FE2-945D-8B12DE3539F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E2BCD5-2953-48FB-B6F6-E2E518B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BCD5-2953-48FB-B6F6-E2E518B3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718F65-3A9E-0040-9425-596E7DF6C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4F109E3-9AFA-F94B-BE31-3B4A0013A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2619" y="1820861"/>
            <a:ext cx="2713653" cy="353878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C8BB38-9E90-9D40-9C9A-E0D5361961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25259" y="1820862"/>
            <a:ext cx="2713653" cy="35387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F5E7A6-6BAA-5C4E-84F8-8017870B06C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37419" y="1820862"/>
            <a:ext cx="2713653" cy="35387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60D080-A294-644A-8678-97858F93B0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54635" y="1974770"/>
            <a:ext cx="2339141" cy="31778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9FCE76-7193-B140-B45C-6293452FCFF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97275" y="1974770"/>
            <a:ext cx="2339141" cy="31778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D0752B-5C97-084B-BE48-519C6330F22F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409435" y="1974770"/>
            <a:ext cx="2339141" cy="31778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47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F879-F423-7C4B-AD53-3FFD3062F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BDCAA-CA58-7E47-BFFA-634DBD6F0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C00F1-AEE7-7E4F-AFC8-3F7D63F39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86E29-798D-ED41-BD81-C8EAA2F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1602-B015-E64A-9CAB-BA899D35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5D8F2-2355-A04D-97FE-5DB141A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53804C6-FF57-804C-B27F-20527F6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4597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72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718F65-3A9E-0040-9425-596E7DF6C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4F109E3-9AFA-F94B-BE31-3B4A0013A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2619" y="1820861"/>
            <a:ext cx="2713653" cy="353878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C8BB38-9E90-9D40-9C9A-E0D5361961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25259" y="1820862"/>
            <a:ext cx="2713653" cy="35387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F5E7A6-6BAA-5C4E-84F8-8017870B06C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37419" y="1820862"/>
            <a:ext cx="2713653" cy="35387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60D080-A294-644A-8678-97858F93B0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54635" y="1974770"/>
            <a:ext cx="2339141" cy="31778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9FCE76-7193-B140-B45C-6293452FCFF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97275" y="1974770"/>
            <a:ext cx="2339141" cy="31778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D0752B-5C97-084B-BE48-519C6330F22F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409435" y="1974770"/>
            <a:ext cx="2339141" cy="31778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782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E919-9305-CA42-B273-882E4CB9D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7E038-A148-8E4F-AE9C-C5A9DABB0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B3F7-E53D-9F47-95E9-2F8203A0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40D99-CB2A-0F43-9342-F15BADA7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236E-47F1-264C-8D42-357033AE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8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FDDF-F324-1A4D-9336-345538585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69E4-ABD3-924D-A394-F0CFA952E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00E8-6030-E94C-BF71-3A1CCC5F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AFFC-2F64-D043-918A-3A7AB259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1164D-6F4C-4C4C-BA83-F0D7A16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806-4534-194E-8534-5A744EB1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335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9942-429F-E345-98D4-0E3DABA1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87801"/>
            <a:ext cx="10515600" cy="21018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7C52-6CDF-C647-A2CC-29603896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CF0D-A9AC-E845-9051-E9D13349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DDCC5-5E81-BD45-B2DD-780534CF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417F-AFBC-A54B-9ADA-D2580CF4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332B-A9A1-7142-AC49-0BC75D88A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AE7A4-B964-E94D-9643-E172B7F6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E0B4-4153-BB40-A369-370C30F1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45EB5-673D-D247-8BD5-7C60BE62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B1C36-A51D-4148-8489-0E4DBFB0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1A6A-F151-EE4C-B83B-933B1338D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613C-918D-CA49-A08A-FAAF7328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BC6D-9DE1-3F42-805D-0AC21368D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F3757-D228-4441-878E-CAF0ECD61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98BB9-F46D-6E44-9F3A-714BDEA06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8106-6BB7-D14C-A30F-06611296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E84C1-2C4F-9042-A3BA-873DE7E7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BE38F-4E3E-E54E-A205-908F9C25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3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14B1-0196-9A44-B386-9F8190676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00E22-BC4A-3542-BF49-2297CD69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93F1E-F430-6E4F-8297-09D5B124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C2203-2C70-EB4E-91D1-43786E90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E919-9305-CA42-B273-882E4CB9D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7E038-A148-8E4F-AE9C-C5A9DABB0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B3F7-E53D-9F47-95E9-2F8203A0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40D99-CB2A-0F43-9342-F15BADA7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236E-47F1-264C-8D42-357033AE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9C78-3FF8-4A40-B8D9-AAE673D3E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FC16-9CAC-EA46-A43D-80FEA0E3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207C1-15C8-6445-908A-8A2660192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904BE-56C6-D043-A2D1-B9FD124A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3381-4ECC-9045-AE26-F130BA94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BC6BB-E1D0-1741-BD86-E640E845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F879-F423-7C4B-AD53-3FFD3062F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BDCAA-CA58-7E47-BFFA-634DBD6F0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C00F1-AEE7-7E4F-AFC8-3F7D63F39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86E29-798D-ED41-BD81-C8EAA2F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1602-B015-E64A-9CAB-BA899D35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5D8F2-2355-A04D-97FE-5DB141A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71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53804C6-FF57-804C-B27F-20527F6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4597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18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8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8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FDDF-F324-1A4D-9336-345538585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69E4-ABD3-924D-A394-F0CFA952E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00E8-6030-E94C-BF71-3A1CCC5F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AFFC-2F64-D043-918A-3A7AB259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1164D-6F4C-4C4C-BA83-F0D7A16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806-4534-194E-8534-5A744EB1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335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9942-429F-E345-98D4-0E3DABA1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87801"/>
            <a:ext cx="10515600" cy="21018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7C52-6CDF-C647-A2CC-29603896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CF0D-A9AC-E845-9051-E9D13349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DDCC5-5E81-BD45-B2DD-780534CF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9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417F-AFBC-A54B-9ADA-D2580CF4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332B-A9A1-7142-AC49-0BC75D88A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AE7A4-B964-E94D-9643-E172B7F6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E0B4-4153-BB40-A369-370C30F1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45EB5-673D-D247-8BD5-7C60BE62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B1C36-A51D-4148-8489-0E4DBFB0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1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1A6A-F151-EE4C-B83B-933B1338D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613C-918D-CA49-A08A-FAAF7328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BC6D-9DE1-3F42-805D-0AC21368D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F3757-D228-4441-878E-CAF0ECD61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98BB9-F46D-6E44-9F3A-714BDEA06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8106-6BB7-D14C-A30F-06611296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E84C1-2C4F-9042-A3BA-873DE7E7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BE38F-4E3E-E54E-A205-908F9C25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14B1-0196-9A44-B386-9F8190676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00E22-BC4A-3542-BF49-2297CD69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93F1E-F430-6E4F-8297-09D5B124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C2203-2C70-EB4E-91D1-43786E90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49345-CE3F-C54F-AE2F-E15BAA6B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3066-DA82-B44F-8AD5-23D137D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8EA1-351F-4848-BB6B-5743873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1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9C78-3FF8-4A40-B8D9-AAE673D3E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FC16-9CAC-EA46-A43D-80FEA0E3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207C1-15C8-6445-908A-8A2660192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904BE-56C6-D043-A2D1-B9FD124A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59FA-2A0A-F34F-AF4C-C7F9D6B8B11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3381-4ECC-9045-AE26-F130BA94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BC6BB-E1D0-1741-BD86-E640E845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E3C0916-1C39-6590-D71A-294D43C1FF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pic>
        <p:nvPicPr>
          <p:cNvPr id="12" name="Picture 1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F18C7F94-3B12-176F-A15F-DB9BAC5DA7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D2262BCE-1D6B-61DC-406B-B6EFC93E9B0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468" y="-154599"/>
            <a:ext cx="12189533" cy="6859388"/>
          </a:xfrm>
          <a:prstGeom prst="rect">
            <a:avLst/>
          </a:prstGeom>
        </p:spPr>
      </p:pic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0FA268B-E22D-BF42-4FCD-DC1AE9B06B3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334" y="0"/>
            <a:ext cx="12184599" cy="6856612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43AE04C-CDD7-CD83-9F7B-5B5059377C3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86754" y="6002359"/>
            <a:ext cx="1567175" cy="702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FA1CF-5461-4C46-AE96-FA4F1C7E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53D82-4956-994C-8313-2CD4E80A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547-F275-9C42-9959-3183FA02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59FA-2A0A-F34F-AF4C-C7F9D6B8B11F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B849-3B4E-0847-80DC-AAD63572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D404-0F36-364B-A315-CC51279A28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56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chemeClr val="bg1"/>
            </a:solidFill>
          </a:ln>
          <a:solidFill>
            <a:schemeClr val="accent6"/>
          </a:solidFill>
          <a:effectLst>
            <a:outerShdw dist="38100" dir="2700000" algn="tl" rotWithShape="0">
              <a:schemeClr val="accent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6B38DD6-B583-C40D-5B90-EBD21990BF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B1F9C7D0-D3FF-C92D-C04D-F83C7B285A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468" y="-154599"/>
            <a:ext cx="12189533" cy="6859388"/>
          </a:xfrm>
          <a:prstGeom prst="rect">
            <a:avLst/>
          </a:prstGeom>
        </p:spPr>
      </p:pic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BA03B94-FC63-B3F6-DE3F-62C26F75BF2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68" y="-4164"/>
            <a:ext cx="12194467" cy="686216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DEF6352-A6F9-F770-E235-7632D66EA0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86754" y="6002359"/>
            <a:ext cx="1567175" cy="702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FA1CF-5461-4C46-AE96-FA4F1C7E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53D82-4956-994C-8313-2CD4E80A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547-F275-9C42-9959-3183FA02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59FA-2A0A-F34F-AF4C-C7F9D6B8B11F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B849-3B4E-0847-80DC-AAD63572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D404-0F36-364B-A315-CC51279A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chemeClr val="tx1"/>
            </a:solidFill>
          </a:ln>
          <a:solidFill>
            <a:schemeClr val="accent6"/>
          </a:solidFill>
          <a:effectLst>
            <a:outerShdw dist="38100" dir="2700000" algn="tl" rotWithShape="0">
              <a:schemeClr val="accent1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0A178B46-815D-053F-4CCE-5E8AACDF8A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05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chemeClr val="bg1"/>
            </a:solidFill>
          </a:ln>
          <a:solidFill>
            <a:schemeClr val="accent6"/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164875CA-7ED6-3744-61A7-DE448B817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pic>
        <p:nvPicPr>
          <p:cNvPr id="6" name="Picture 5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016AD766-6A92-0040-BF18-F9DA43341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0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chemeClr val="bg1"/>
            </a:solidFill>
          </a:ln>
          <a:solidFill>
            <a:schemeClr val="accent6"/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CC2539A-FDD2-FF62-F368-3224D9200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" y="0"/>
            <a:ext cx="12183902" cy="68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3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chemeClr val="bg1"/>
            </a:solidFill>
          </a:ln>
          <a:solidFill>
            <a:schemeClr val="accent6"/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6EFF401-0F01-1317-1BCD-A8BC313E8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" y="0"/>
            <a:ext cx="12183901" cy="68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8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chemeClr val="bg1"/>
            </a:solidFill>
          </a:ln>
          <a:solidFill>
            <a:schemeClr val="accent6"/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1">
            <a:extLst>
              <a:ext uri="{FF2B5EF4-FFF2-40B4-BE49-F238E27FC236}">
                <a16:creationId xmlns:a16="http://schemas.microsoft.com/office/drawing/2014/main" id="{92A295E4-AC26-1C40-BE0B-1D7DA07B4510}"/>
              </a:ext>
            </a:extLst>
          </p:cNvPr>
          <p:cNvSpPr txBox="1">
            <a:spLocks/>
          </p:cNvSpPr>
          <p:nvPr/>
        </p:nvSpPr>
        <p:spPr>
          <a:xfrm>
            <a:off x="4820786" y="5963118"/>
            <a:ext cx="2545492" cy="41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Open Sans"/>
              <a:buNone/>
              <a:defRPr sz="2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Open Sans"/>
              <a:buChar char="•"/>
              <a:defRPr sz="28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Open Sans"/>
              <a:buChar char="•"/>
              <a:defRPr sz="28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Open Sans"/>
              <a:buChar char="•"/>
              <a:defRPr sz="28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Open Sans"/>
              <a:buChar char="•"/>
              <a:defRPr sz="28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27AAE1"/>
              </a:buClr>
            </a:pPr>
            <a:r>
              <a:rPr lang="en-US" sz="1400" b="1" u="sng" dirty="0">
                <a:solidFill>
                  <a:schemeClr val="accent6"/>
                </a:solidFill>
              </a:rPr>
              <a:t>LIVE.DYNAMICSCON.COM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3" name="Google Shape;76;p1">
            <a:extLst>
              <a:ext uri="{FF2B5EF4-FFF2-40B4-BE49-F238E27FC236}">
                <a16:creationId xmlns:a16="http://schemas.microsoft.com/office/drawing/2014/main" id="{0D10CFC8-59EB-1242-95D7-0742898BFF78}"/>
              </a:ext>
            </a:extLst>
          </p:cNvPr>
          <p:cNvSpPr txBox="1">
            <a:spLocks/>
          </p:cNvSpPr>
          <p:nvPr/>
        </p:nvSpPr>
        <p:spPr>
          <a:xfrm>
            <a:off x="2505830" y="282896"/>
            <a:ext cx="7180339" cy="63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Open Sans"/>
              <a:buNone/>
              <a:defRPr sz="72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>
              <a:buClr>
                <a:srgbClr val="FEF8FB"/>
              </a:buClr>
              <a:buSzPts val="2800"/>
              <a:buFont typeface="Open Sans ExtraBold"/>
              <a:buNone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DYNAMICSCON PRESENTATION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RULES FOR QUERIES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Prefix ALL column names with their table name</a:t>
            </a:r>
          </a:p>
          <a:p>
            <a:r>
              <a:rPr lang="en-US" dirty="0"/>
              <a:t>Do NOT alias table names unless you are joining to the same table more than once</a:t>
            </a:r>
          </a:p>
          <a:p>
            <a:r>
              <a:rPr lang="en-US" dirty="0"/>
              <a:t>No spaces in object names  [ Brackets REALLY bug me ]</a:t>
            </a:r>
          </a:p>
          <a:p>
            <a:r>
              <a:rPr lang="en-US" dirty="0"/>
              <a:t>INNER and OUTER keywords are OPTIONAL</a:t>
            </a:r>
          </a:p>
          <a:p>
            <a:r>
              <a:rPr lang="en-US" dirty="0"/>
              <a:t>Do not hard code server or database names</a:t>
            </a:r>
          </a:p>
        </p:txBody>
      </p:sp>
    </p:spTree>
    <p:extLst>
      <p:ext uri="{BB962C8B-B14F-4D97-AF65-F5344CB8AC3E}">
        <p14:creationId xmlns:p14="http://schemas.microsoft.com/office/powerpoint/2010/main" val="17442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RULES FOR FORMATTING QUERIES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CAPITALIZE </a:t>
            </a:r>
            <a:r>
              <a:rPr lang="en-US" dirty="0" err="1"/>
              <a:t>capitalize</a:t>
            </a:r>
            <a:r>
              <a:rPr lang="en-US" dirty="0"/>
              <a:t> all reserved words.</a:t>
            </a:r>
          </a:p>
          <a:p>
            <a:r>
              <a:rPr lang="en-US" dirty="0"/>
              <a:t>Left align all action keywords (SELECT, FROM, WHERE…)</a:t>
            </a:r>
          </a:p>
          <a:p>
            <a:r>
              <a:rPr lang="en-US" dirty="0"/>
              <a:t>Indent and align all columns and table names</a:t>
            </a:r>
          </a:p>
          <a:p>
            <a:r>
              <a:rPr lang="en-US" dirty="0"/>
              <a:t>Do not use SELECT * (except for IF EXISTS)</a:t>
            </a:r>
          </a:p>
          <a:p>
            <a:r>
              <a:rPr lang="en-US" dirty="0"/>
              <a:t>Spend the time to make the query readable.  Make it readable for the future you</a:t>
            </a:r>
          </a:p>
        </p:txBody>
      </p:sp>
    </p:spTree>
    <p:extLst>
      <p:ext uri="{BB962C8B-B14F-4D97-AF65-F5344CB8AC3E}">
        <p14:creationId xmlns:p14="http://schemas.microsoft.com/office/powerpoint/2010/main" val="2231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ArnoldIfication</a:t>
            </a:r>
            <a:r>
              <a:rPr lang="en-US" dirty="0"/>
              <a:t> OF QUERIES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224" y="1531894"/>
            <a:ext cx="8573932" cy="5033911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usd_CutfileSelect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@ManufactureOrder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31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SELECT		</a:t>
            </a: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IV00101Finished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IV00101FinishedItem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			RTRIM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IV00101Finished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ITEMDESC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ItemDescription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pt-BR" sz="1800" dirty="0">
                <a:solidFill>
                  <a:srgbClr val="FF00FF"/>
                </a:solidFill>
                <a:latin typeface="Consolas" panose="020B0609020204030204" pitchFamily="49" charset="0"/>
              </a:rPr>
              <a:t>			RTRIM</a:t>
            </a:r>
            <a:r>
              <a:rPr lang="pt-BR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pt-BR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IV00101Component</a:t>
            </a:r>
            <a:r>
              <a:rPr lang="pt-BR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pt-BR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</a:t>
            </a:r>
            <a:r>
              <a:rPr lang="pt-BR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pt-B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pt-BR" sz="1800" dirty="0">
                <a:solidFill>
                  <a:srgbClr val="000000"/>
                </a:solidFill>
                <a:latin typeface="Consolas" panose="020B0609020204030204" pitchFamily="49" charset="0"/>
              </a:rPr>
              <a:t> CutFileItem</a:t>
            </a:r>
            <a:r>
              <a:rPr lang="pt-BR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pt-B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			CONVERT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WO010032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ENDQTY_I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Quantity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FROM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WO010032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JOIN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PK010033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ON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PK010033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MANUFACTUREORDER_I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WO010032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MANUFACTUREORDER_I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JOIN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IV00101Finished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ON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IV00101Finished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WO010032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JOIN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IV00101Component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 ON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PK010033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IV00101Component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WHERE	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WO010032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MANUFACTUREORDER_I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@ManufactureOrder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     AND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IV00101Component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ITMCLSCD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'CUTFILE'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4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 SMARTLISTS AND SQL VIEWS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GP comes with over 2,000 tables and 500 views</a:t>
            </a:r>
          </a:p>
          <a:p>
            <a:pPr marL="0" indent="0">
              <a:buNone/>
            </a:pPr>
            <a:r>
              <a:rPr lang="en-US" dirty="0"/>
              <a:t>Examine views to learn how GP tables should be joined</a:t>
            </a:r>
          </a:p>
          <a:p>
            <a:pPr marL="0" indent="0">
              <a:buNone/>
            </a:pPr>
            <a:r>
              <a:rPr lang="en-US" dirty="0"/>
              <a:t>Most SmartLists in GP get their data from a SQL View</a:t>
            </a:r>
          </a:p>
          <a:p>
            <a:pPr marL="0" indent="0">
              <a:buNone/>
            </a:pPr>
            <a:r>
              <a:rPr lang="en-US" dirty="0"/>
              <a:t>SmartLists			SQL Views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40C51-0EA9-A20E-C9F7-E5A6074E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03" y="3783276"/>
            <a:ext cx="3188266" cy="2528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BE39E-BD80-C831-725C-09BA52DC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15" y="3783276"/>
            <a:ext cx="5300765" cy="1932570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9862DD57-0784-C15D-B425-D749AC2944EE}"/>
              </a:ext>
            </a:extLst>
          </p:cNvPr>
          <p:cNvSpPr/>
          <p:nvPr/>
        </p:nvSpPr>
        <p:spPr>
          <a:xfrm>
            <a:off x="3995840" y="3830399"/>
            <a:ext cx="1761390" cy="244783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59D75A5E-E3AA-F4F9-B5DF-B6A9D37031D5}"/>
              </a:ext>
            </a:extLst>
          </p:cNvPr>
          <p:cNvSpPr/>
          <p:nvPr/>
        </p:nvSpPr>
        <p:spPr>
          <a:xfrm rot="511818">
            <a:off x="3455375" y="4285107"/>
            <a:ext cx="2296402" cy="244783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BB50D986-ADC8-EC80-6E09-1A810D8F1260}"/>
              </a:ext>
            </a:extLst>
          </p:cNvPr>
          <p:cNvSpPr/>
          <p:nvPr/>
        </p:nvSpPr>
        <p:spPr>
          <a:xfrm rot="243574">
            <a:off x="2920156" y="5026422"/>
            <a:ext cx="2841596" cy="244783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971C23F5-AC0F-C8C5-219E-4461050EB845}"/>
              </a:ext>
            </a:extLst>
          </p:cNvPr>
          <p:cNvSpPr/>
          <p:nvPr/>
        </p:nvSpPr>
        <p:spPr>
          <a:xfrm rot="243574">
            <a:off x="2104862" y="5303192"/>
            <a:ext cx="3667300" cy="244783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GP SQL VIEWS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view in Object Explorer</a:t>
            </a:r>
          </a:p>
          <a:p>
            <a:r>
              <a:rPr lang="en-US" dirty="0"/>
              <a:t>Right click on the view and select “Script View As” -&gt; CREATE To -&gt; New Query Editor Window</a:t>
            </a:r>
          </a:p>
          <a:p>
            <a:r>
              <a:rPr lang="en-US" dirty="0"/>
              <a:t>DO NOT select Design – it will mess any formatting you have applied to your query</a:t>
            </a:r>
          </a:p>
          <a:p>
            <a:r>
              <a:rPr lang="en-US" dirty="0"/>
              <a:t>Reformat the GP supplied query to make it more readable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342-49FC-419B-6B96-A00F8C43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SCRIPT </a:t>
            </a:r>
            <a:r>
              <a:rPr lang="en-US" dirty="0" err="1"/>
              <a:t>InventoryPurchaseReceipts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2568-2726-B5B7-051F-6F4F20E8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Scripted as one long line over 2,200 characters long…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Remove the database schema (.</a:t>
            </a:r>
            <a:r>
              <a:rPr lang="en-US" dirty="0" err="1"/>
              <a:t>dbo</a:t>
            </a:r>
            <a:r>
              <a:rPr lang="en-US" dirty="0"/>
              <a:t>) and more</a:t>
            </a:r>
          </a:p>
          <a:p>
            <a:pPr marL="0" indent="0">
              <a:buNone/>
            </a:pPr>
            <a:r>
              <a:rPr lang="en-US" dirty="0"/>
              <a:t>Tools -&gt; Options -&gt; SQL Server Object Explorer -&gt; Scripting</a:t>
            </a:r>
          </a:p>
          <a:p>
            <a:pPr marL="0" indent="0">
              <a:buNone/>
            </a:pPr>
            <a:r>
              <a:rPr lang="en-US" dirty="0"/>
              <a:t>	Delimit individual statements -&gt; False</a:t>
            </a:r>
          </a:p>
          <a:p>
            <a:pPr marL="0" indent="0">
              <a:buNone/>
            </a:pPr>
            <a:r>
              <a:rPr lang="en-US" dirty="0"/>
              <a:t>	Include descriptive headers -&gt; False</a:t>
            </a:r>
          </a:p>
          <a:p>
            <a:pPr marL="0" indent="0">
              <a:buNone/>
            </a:pPr>
            <a:r>
              <a:rPr lang="en-US" dirty="0"/>
              <a:t>	Script USE &lt;database&gt; -&gt; False</a:t>
            </a:r>
          </a:p>
          <a:p>
            <a:pPr marL="0" indent="0">
              <a:buNone/>
            </a:pPr>
            <a:r>
              <a:rPr lang="en-US" dirty="0"/>
              <a:t>	Schema qualify object names -&gt; False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DB625-2693-31C2-0D9F-0BE0C5B9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54" y="2443893"/>
            <a:ext cx="11098572" cy="2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342-49FC-419B-6B96-A00F8C43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InventoryPurchaseReceipts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2568-2726-B5B7-051F-6F4F20E8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Scripted again with the options turned off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Reformat the query</a:t>
            </a:r>
          </a:p>
          <a:p>
            <a:pPr marL="514350" indent="-514350">
              <a:buAutoNum type="arabicPeriod"/>
            </a:pPr>
            <a:r>
              <a:rPr lang="en-US" dirty="0"/>
              <a:t>Manually reformat the query</a:t>
            </a:r>
          </a:p>
          <a:p>
            <a:pPr marL="514350" indent="-514350">
              <a:buAutoNum type="arabicPeriod"/>
            </a:pPr>
            <a:r>
              <a:rPr lang="en-US" dirty="0"/>
              <a:t>Use poorsql.com website</a:t>
            </a:r>
          </a:p>
          <a:p>
            <a:pPr marL="514350" indent="-514350">
              <a:buAutoNum type="arabicPeriod"/>
            </a:pPr>
            <a:r>
              <a:rPr lang="en-US" dirty="0"/>
              <a:t>Use Poor Man’s SQL Formatter SSMS / Visual Studio plugin.</a:t>
            </a:r>
          </a:p>
          <a:p>
            <a:pPr marL="457200" lvl="1" indent="0">
              <a:buNone/>
            </a:pPr>
            <a:r>
              <a:rPr lang="en-US" dirty="0"/>
              <a:t>Press Ctrl + K, F to format INSIDE OF SSMS!!!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6C58E-7E09-BDEF-7001-E364B146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" y="2431193"/>
            <a:ext cx="11024096" cy="3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342-49FC-419B-6B96-A00F8C43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SCRIPT </a:t>
            </a:r>
            <a:r>
              <a:rPr lang="en-US" dirty="0" err="1"/>
              <a:t>InventoryPurchaseReceipts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2568-2726-B5B7-051F-6F4F20E8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Poorsql</a:t>
            </a:r>
            <a:r>
              <a:rPr lang="en-US" dirty="0"/>
              <a:t> - it may not be perfect, but it is much more readable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B2FAA-A106-CFA8-48AA-7BEDFBA8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4" y="2321234"/>
            <a:ext cx="8515773" cy="38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342-49FC-419B-6B96-A00F8C43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REFORMAT QUERY – SHORTCUT KEYS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2568-2726-B5B7-051F-6F4F20E8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1293"/>
            <a:ext cx="10811933" cy="674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Keep your fingers on the keyboard and off the mouse</a:t>
            </a:r>
            <a:endParaRPr lang="en-US" sz="2400" dirty="0"/>
          </a:p>
          <a:p>
            <a:pPr marL="0" indent="0"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https://learn.microsoft.com/en-us/sql/ssms/sql-server-management-studio-keyboard-shortcuts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A75AD-F1AA-9C1C-0B67-7BB1078F6F06}"/>
              </a:ext>
            </a:extLst>
          </p:cNvPr>
          <p:cNvSpPr txBox="1">
            <a:spLocks/>
          </p:cNvSpPr>
          <p:nvPr/>
        </p:nvSpPr>
        <p:spPr>
          <a:xfrm>
            <a:off x="6172200" y="2255517"/>
            <a:ext cx="5477932" cy="4264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 + Up/Down – Move current line (or selection) up/down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Shift + U – Uppercase selection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Shift + L – Lowercase selection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 – Indent selection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Shift + Tab – Unindent selection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K, C – Comment section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K, U – Uncomment section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F – Find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R – Find &amp; Replace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F3 – Find again, forward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Shift + F3 – Find again, reverse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F3 – Find (forward) the word under the cursor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Shift + F3 – Find (reverse) the word under the cursor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   The word does NOT have to be highlighted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8A30735-BA78-5A5E-C37B-215A102168E9}"/>
              </a:ext>
            </a:extLst>
          </p:cNvPr>
          <p:cNvSpPr txBox="1">
            <a:spLocks/>
          </p:cNvSpPr>
          <p:nvPr/>
        </p:nvSpPr>
        <p:spPr>
          <a:xfrm>
            <a:off x="838200" y="2255516"/>
            <a:ext cx="5257800" cy="3989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 + Shift + Enter – Toggle full screen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R – Hide/Show results sets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Arrow Keys – Moves cursor around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Left/Right –Move cursor a word at a time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Ctrl +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Up/Down – Scroll window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 End – Beginning of this line’s text. 2</a:t>
            </a:r>
            <a:r>
              <a:rPr lang="en-US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beginning of line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 Key – End of text on this line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Home/End – Beginning/End of file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98613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Shift Key –	Highlight text as you move the cursor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98613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Works across most windows apps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98613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 + Shift Key –	Rectangle Mode Selection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98613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Great way for editing blocks of text.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K, Ctrl + K – Set/Clear bookmark on current line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Ctrl + K, Ctrl + P/N – Go to the Previous/Next bookmark</a:t>
            </a:r>
          </a:p>
        </p:txBody>
      </p:sp>
    </p:spTree>
    <p:extLst>
      <p:ext uri="{BB962C8B-B14F-4D97-AF65-F5344CB8AC3E}">
        <p14:creationId xmlns:p14="http://schemas.microsoft.com/office/powerpoint/2010/main" val="22067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REFORMAT QUERY – ARNOLDIFICATION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048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CREATE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VIEW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InventoryPurchaseReceipts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SELECT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ITEMNMBR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ITEMNMBR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DATERECD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QTYRECVD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QTYSOLD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UNITCOST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DYN_FUNC_QTY_Type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QTYTYPE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QtyType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TRXLOCTN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TRXLOCTN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DYN_FUNC_Purchase_Receipt_Type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PCHSRCTY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PurchaseReceiptType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RCPTNMBR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RCPTNMBR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VENDORID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VENDORID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PORDNMBR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PORDNMBR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DYN_FUNC_Boolean_All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Landed_Cost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LandedCost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QTYRESERVED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RCTSEQNM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DYN_FUNC_Boolean_All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RCPTSOLD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ReceiptSold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ITMGEDSC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ITMGEDSC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ITEMDESC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ITEMDESC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USCATVLS_1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USCATVLS_1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USCATVLS_2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USCATVLS_2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USCATVLS_3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USCATVLS_3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USCATVLS_4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USCATVLS_4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USCATVLS_5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USCATVLS_5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RTRIM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USCATVLS_6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USCATVLS_6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</a:t>
            </a:r>
            <a:r>
              <a:rPr lang="en-US" sz="18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dgpp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://DGPB/?Db=&amp;</a:t>
            </a:r>
            <a:r>
              <a:rPr lang="en-US" sz="18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Srv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=VW1PGP02&amp;Cmp=</a:t>
            </a:r>
            <a:r>
              <a:rPr lang="en-US" sz="18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USDGP&amp;Prod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=0'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dgppItemID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ITEMNMBR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''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ItemNumberDrillBack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</a:t>
            </a:r>
            <a:r>
              <a:rPr lang="en-US" sz="18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dgpp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://DGPB/?Db=&amp;</a:t>
            </a:r>
            <a:r>
              <a:rPr lang="en-US" sz="18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Srv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=VW1PGP02&amp;Cmp=</a:t>
            </a:r>
            <a:r>
              <a:rPr lang="en-US" sz="18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USDGP&amp;Prod</a:t>
            </a:r>
            <a:r>
              <a:rPr lang="en-US" sz="18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=0'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dgppVendorID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VENDORID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VendorIdForDrillback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FROM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IV10200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LEFT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JOIN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IV00101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ON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IV10200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ITEMNMBR 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IV00101</a:t>
            </a:r>
            <a:r>
              <a:rPr lang="en-US" sz="18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ITEMNMBR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2D44-6D95-6A4A-9693-EEDA78F7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 TIPS AND TRICKS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CD587-C5A5-0040-A508-B9924BDD3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John Arnold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FE35114-4758-17C1-C4AD-B751AE730568}"/>
              </a:ext>
            </a:extLst>
          </p:cNvPr>
          <p:cNvSpPr txBox="1">
            <a:spLocks/>
          </p:cNvSpPr>
          <p:nvPr/>
        </p:nvSpPr>
        <p:spPr>
          <a:xfrm>
            <a:off x="0" y="6590713"/>
            <a:ext cx="731520" cy="24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Rev 2.0</a:t>
            </a:r>
          </a:p>
        </p:txBody>
      </p:sp>
    </p:spTree>
    <p:extLst>
      <p:ext uri="{BB962C8B-B14F-4D97-AF65-F5344CB8AC3E}">
        <p14:creationId xmlns:p14="http://schemas.microsoft.com/office/powerpoint/2010/main" val="17876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E8F-4CBF-0318-0CFB-B660EE5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ARNOLDIFICATION – WHY BOTHER?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4540-31D4-E009-7D40-A9B8DDFC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048"/>
          </a:xfrm>
          <a:noFill/>
        </p:spPr>
        <p:txBody>
          <a:bodyPr>
            <a:normAutofit fontScale="925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GP View has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everything that is needed.  W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 not just it as is?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EVERYTHING is accessed by SQL even if it isn’t used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Extra tables and columns may be referenced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Modified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AccountTransactions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view at a GP site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Smartlist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export to Excel took over two hours to run – SmartList-&gt;Excel is slow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view referred to over 26 tables and many columns, most weren’t needed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modified view joined to several other views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 new query was created that only returned what was needed.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new query ran over 650 times faster.  The Excel refreshable version took just 11 seconds to run.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0375" algn="l"/>
                <a:tab pos="914400" algn="l"/>
                <a:tab pos="1374775" algn="l"/>
                <a:tab pos="1828800" algn="l"/>
              </a:tabLs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605C-97E2-874E-8AB0-B8F7E5AF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EXPLORER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A9162-C5F7-CA47-8B5C-73F7B120F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893" y="1825625"/>
            <a:ext cx="6957907" cy="4351338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en-US" sz="2400" dirty="0"/>
              <a:t>The Object Explorer displays Tables, Views, Stored Procedures in the database(s) you are connected to.  </a:t>
            </a:r>
          </a:p>
          <a:p>
            <a:pPr marL="230188" lvl="2" indent="-230188"/>
            <a:r>
              <a:rPr lang="en-US" sz="2400" dirty="0"/>
              <a:t>Use left and right arrow keys to traverse the tree</a:t>
            </a:r>
          </a:p>
          <a:p>
            <a:pPr marL="687388" lvl="3" indent="-230188"/>
            <a:r>
              <a:rPr lang="en-US" sz="2000" dirty="0"/>
              <a:t>Left arrow to go up the levels of the tree</a:t>
            </a:r>
          </a:p>
          <a:p>
            <a:pPr marL="687388" lvl="3" indent="-230188"/>
            <a:r>
              <a:rPr lang="en-US" sz="2000" dirty="0"/>
              <a:t>Right arrow to open tree items</a:t>
            </a:r>
          </a:p>
          <a:p>
            <a:pPr marL="230188" lvl="2" indent="-230188"/>
            <a:r>
              <a:rPr lang="en-US" sz="2400" dirty="0"/>
              <a:t>Type in name of object to easily find it in the list</a:t>
            </a:r>
          </a:p>
          <a:p>
            <a:pPr marL="687388" lvl="3" indent="-230188"/>
            <a:r>
              <a:rPr lang="en-US" sz="2000" dirty="0"/>
              <a:t>Type “</a:t>
            </a:r>
            <a:r>
              <a:rPr lang="en-US" sz="2000" dirty="0" err="1"/>
              <a:t>dbo.ObjectName</a:t>
            </a:r>
            <a:r>
              <a:rPr lang="en-US" sz="2000" dirty="0"/>
              <a:t>”</a:t>
            </a:r>
          </a:p>
          <a:p>
            <a:pPr marL="230188" lvl="2" indent="-230188"/>
            <a:r>
              <a:rPr lang="en-US" sz="2400" dirty="0"/>
              <a:t>In the Columns section under a table:</a:t>
            </a:r>
          </a:p>
          <a:p>
            <a:pPr marL="687388" lvl="3" indent="-230188"/>
            <a:r>
              <a:rPr lang="en-US" sz="2000" dirty="0"/>
              <a:t>Drag one column name to the query window</a:t>
            </a:r>
          </a:p>
          <a:p>
            <a:pPr marL="687388" lvl="3" indent="-230188"/>
            <a:r>
              <a:rPr lang="en-US" sz="2000" dirty="0"/>
              <a:t>Drag “Columns” tree header to bring all the columns to the query window – Great when writing INSERT statements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64938C5-5421-2E2F-26FB-B9EB5AA47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7194" y="1878093"/>
            <a:ext cx="3460380" cy="3883316"/>
          </a:xfrm>
        </p:spPr>
      </p:pic>
    </p:spTree>
    <p:extLst>
      <p:ext uri="{BB962C8B-B14F-4D97-AF65-F5344CB8AC3E}">
        <p14:creationId xmlns:p14="http://schemas.microsoft.com/office/powerpoint/2010/main" val="7076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605C-97E2-874E-8AB0-B8F7E5AF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EXPLORER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A9162-C5F7-CA47-8B5C-73F7B120F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893" y="1825625"/>
            <a:ext cx="69579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Filter Object Explorer</a:t>
            </a:r>
          </a:p>
          <a:p>
            <a:pPr lvl="1"/>
            <a:r>
              <a:rPr lang="en-US" dirty="0"/>
              <a:t>Right click on Tables, Views, Stored Procedures… and select Filter Settings</a:t>
            </a:r>
          </a:p>
          <a:p>
            <a:pPr lvl="1"/>
            <a:r>
              <a:rPr lang="en-US" dirty="0"/>
              <a:t>Enter value in Name field to filter by</a:t>
            </a:r>
          </a:p>
          <a:p>
            <a:pPr lvl="1"/>
            <a:r>
              <a:rPr lang="en-US" dirty="0"/>
              <a:t>Only the objects that match the filter will be show in the Object Explorer’s tree</a:t>
            </a:r>
          </a:p>
          <a:p>
            <a:pPr lvl="1"/>
            <a:r>
              <a:rPr lang="en-US" dirty="0"/>
              <a:t>Note: I prefix my objects with _</a:t>
            </a:r>
            <a:r>
              <a:rPr lang="en-US" dirty="0" err="1"/>
              <a:t>usd</a:t>
            </a:r>
            <a:r>
              <a:rPr lang="en-US" dirty="0"/>
              <a:t>_:</a:t>
            </a:r>
          </a:p>
          <a:p>
            <a:pPr lvl="2"/>
            <a:r>
              <a:rPr lang="en-US" dirty="0"/>
              <a:t>Easy way to filter to only see my objects</a:t>
            </a:r>
          </a:p>
          <a:p>
            <a:pPr lvl="2"/>
            <a:r>
              <a:rPr lang="en-US" dirty="0"/>
              <a:t>The leading _ makes them appear at the top</a:t>
            </a:r>
          </a:p>
          <a:p>
            <a:pPr lvl="2"/>
            <a:r>
              <a:rPr lang="en-US" dirty="0"/>
              <a:t>I can easily tell my objects from GP’s</a:t>
            </a:r>
          </a:p>
          <a:p>
            <a:pPr marL="914400" lvl="2" indent="0">
              <a:buNone/>
            </a:pPr>
            <a:r>
              <a:rPr lang="en-US" dirty="0"/>
              <a:t>Note: </a:t>
            </a:r>
            <a:r>
              <a:rPr lang="en-US" dirty="0" err="1"/>
              <a:t>usd</a:t>
            </a:r>
            <a:r>
              <a:rPr lang="en-US" dirty="0"/>
              <a:t> stands for US Digital, not US Dollars</a:t>
            </a:r>
          </a:p>
          <a:p>
            <a:pPr lvl="2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647012-F883-ED1D-F4D0-41D957327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98707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1E2E64-EA0B-2DAC-B493-F930F768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076575" cy="398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B61EF6-B652-5A35-71EB-24A8C5197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3171613"/>
            <a:ext cx="3638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E067E-B815-8BF6-CA8F-73D4D98079EA}"/>
              </a:ext>
            </a:extLst>
          </p:cNvPr>
          <p:cNvSpPr/>
          <p:nvPr/>
        </p:nvSpPr>
        <p:spPr>
          <a:xfrm>
            <a:off x="5479520" y="3071970"/>
            <a:ext cx="6503929" cy="2270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1D2B2-5394-CC31-AC99-D476BB90FFE9}"/>
              </a:ext>
            </a:extLst>
          </p:cNvPr>
          <p:cNvSpPr/>
          <p:nvPr/>
        </p:nvSpPr>
        <p:spPr>
          <a:xfrm>
            <a:off x="1099456" y="4929512"/>
            <a:ext cx="4297559" cy="1120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1224C-8047-AA31-75D5-E085DB3F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THE SYSTEM – </a:t>
            </a:r>
            <a:r>
              <a:rPr lang="en-US" dirty="0" err="1"/>
              <a:t>sys.objects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6AC4F-EAF3-3730-C9C8-289AE0713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2017" y="1825625"/>
            <a:ext cx="67651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all table and column names for every column with the word “make” in its name.</a:t>
            </a:r>
          </a:p>
          <a:p>
            <a:pPr marL="227013" indent="0">
              <a:buNone/>
              <a:tabLst>
                <a:tab pos="460375" algn="l"/>
                <a:tab pos="10318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SELECT	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tables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TableName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27013" indent="0">
              <a:buNone/>
              <a:tabLst>
                <a:tab pos="460375" algn="l"/>
                <a:tab pos="1031875" algn="l"/>
              </a:tabLst>
            </a:pP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		sys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columns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ColumnName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27013" indent="0">
              <a:buNone/>
              <a:tabLst>
                <a:tab pos="460375" algn="l"/>
                <a:tab pos="10318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FROM	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columns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27013" indent="0">
              <a:buNone/>
              <a:tabLst>
                <a:tab pos="460375" algn="l"/>
                <a:tab pos="1031875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JOIN	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tables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27013" indent="0">
              <a:buNone/>
              <a:tabLst>
                <a:tab pos="460375" algn="l"/>
                <a:tab pos="10318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ON	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tables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FF00FF"/>
                </a:solidFill>
                <a:latin typeface="Consolas" panose="020B0609020204030204" pitchFamily="49" charset="0"/>
              </a:rPr>
              <a:t>object_id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columns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FF00FF"/>
                </a:solidFill>
                <a:latin typeface="Consolas" panose="020B0609020204030204" pitchFamily="49" charset="0"/>
              </a:rPr>
              <a:t>object_id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27013" indent="0">
              <a:buNone/>
              <a:tabLst>
                <a:tab pos="460375" algn="l"/>
                <a:tab pos="10318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WHERE	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columns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LIKE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'%make%'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9284B4-2A7E-CDB2-8267-5C9D28C40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963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Special Table</a:t>
            </a:r>
          </a:p>
          <a:p>
            <a:pPr marL="457200" lvl="1" indent="0">
              <a:buNone/>
            </a:pPr>
            <a:r>
              <a:rPr lang="en-US" dirty="0" err="1"/>
              <a:t>sys.objects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Special Views</a:t>
            </a:r>
          </a:p>
          <a:p>
            <a:pPr lvl="1"/>
            <a:r>
              <a:rPr lang="en-US" dirty="0" err="1"/>
              <a:t>sys.tables</a:t>
            </a:r>
            <a:endParaRPr lang="en-US" dirty="0"/>
          </a:p>
          <a:p>
            <a:pPr lvl="1"/>
            <a:r>
              <a:rPr lang="en-US" dirty="0" err="1"/>
              <a:t>sys.columns</a:t>
            </a:r>
            <a:endParaRPr lang="en-US" dirty="0"/>
          </a:p>
          <a:p>
            <a:pPr lvl="1"/>
            <a:r>
              <a:rPr lang="en-US" dirty="0" err="1"/>
              <a:t>sys.procedures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Find all Inventory tables</a:t>
            </a:r>
          </a:p>
          <a:p>
            <a:pPr marL="0" indent="288925">
              <a:buNone/>
              <a:tabLst>
                <a:tab pos="460375" algn="l"/>
                <a:tab pos="120332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SELECT	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tables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288925">
              <a:buNone/>
              <a:tabLst>
                <a:tab pos="460375" algn="l"/>
                <a:tab pos="120332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FROM	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tables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288925">
              <a:buNone/>
              <a:tabLst>
                <a:tab pos="460375" algn="l"/>
                <a:tab pos="120332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WHERE	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tables.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LIKE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'IV%'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uiExpand="1" build="p"/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10A288-8E10-7288-83BC-F49D3E7413CF}"/>
              </a:ext>
            </a:extLst>
          </p:cNvPr>
          <p:cNvSpPr/>
          <p:nvPr/>
        </p:nvSpPr>
        <p:spPr>
          <a:xfrm>
            <a:off x="838201" y="1825625"/>
            <a:ext cx="4091310" cy="5188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E2EA5-9C1B-C692-F9E6-43AF0FF0B06B}"/>
              </a:ext>
            </a:extLst>
          </p:cNvPr>
          <p:cNvSpPr/>
          <p:nvPr/>
        </p:nvSpPr>
        <p:spPr>
          <a:xfrm>
            <a:off x="6172199" y="1825625"/>
            <a:ext cx="4202459" cy="5188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THE SYSTEM – </a:t>
            </a:r>
            <a:r>
              <a:rPr lang="en-US" dirty="0" err="1"/>
              <a:t>sp_help</a:t>
            </a:r>
            <a:r>
              <a:rPr lang="en-US" dirty="0"/>
              <a:t> [text]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800000"/>
                </a:solidFill>
                <a:latin typeface="Consolas" panose="020B0609020204030204" pitchFamily="49" charset="0"/>
              </a:rPr>
              <a:t>sp_help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Table/View</a:t>
            </a:r>
          </a:p>
          <a:p>
            <a:pPr marL="0" indent="0">
              <a:buNone/>
            </a:pPr>
            <a:r>
              <a:rPr lang="en-US" dirty="0"/>
              <a:t>Display all column info (name, data type, length, precision, nullable…), Index, Constraints, Foreign Keys</a:t>
            </a:r>
          </a:p>
          <a:p>
            <a:pPr marL="0" indent="0">
              <a:buNone/>
            </a:pPr>
            <a:r>
              <a:rPr lang="en-US" dirty="0"/>
              <a:t>Shortcut - Highlight name and press Alt + F1</a:t>
            </a:r>
          </a:p>
          <a:p>
            <a:pPr marL="0" indent="0">
              <a:buNone/>
            </a:pPr>
            <a:r>
              <a:rPr lang="en-US" dirty="0"/>
              <a:t>Output to Text results to search for column 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800000"/>
                </a:solidFill>
                <a:latin typeface="Consolas" panose="020B0609020204030204" pitchFamily="49" charset="0"/>
              </a:rPr>
              <a:t>sp_helptext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SP/View</a:t>
            </a:r>
          </a:p>
          <a:p>
            <a:pPr marL="0" indent="0">
              <a:buNone/>
            </a:pPr>
            <a:r>
              <a:rPr lang="en-US" dirty="0"/>
              <a:t>Display the SQL code for the Stored Procedure or View Specified.</a:t>
            </a:r>
          </a:p>
          <a:p>
            <a:pPr marL="0" indent="0">
              <a:buNone/>
            </a:pPr>
            <a:r>
              <a:rPr lang="en-US" dirty="0"/>
              <a:t>Can be much faster than finding the Stored Procedure or View in Object Explorer</a:t>
            </a:r>
          </a:p>
          <a:p>
            <a:pPr marL="0" indent="0">
              <a:buNone/>
            </a:pPr>
            <a:r>
              <a:rPr lang="en-US" dirty="0"/>
              <a:t>You can even look at system procedures</a:t>
            </a:r>
          </a:p>
        </p:txBody>
      </p:sp>
    </p:spTree>
    <p:extLst>
      <p:ext uri="{BB962C8B-B14F-4D97-AF65-F5344CB8AC3E}">
        <p14:creationId xmlns:p14="http://schemas.microsoft.com/office/powerpoint/2010/main" val="29366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81ADA7-C09A-5751-712F-F9CA76237470}"/>
              </a:ext>
            </a:extLst>
          </p:cNvPr>
          <p:cNvSpPr/>
          <p:nvPr/>
        </p:nvSpPr>
        <p:spPr>
          <a:xfrm>
            <a:off x="6151000" y="1773798"/>
            <a:ext cx="4931802" cy="4351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- A MODIFIED VERSION OF </a:t>
            </a:r>
            <a:r>
              <a:rPr lang="en-US" dirty="0" err="1"/>
              <a:t>sp_who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Needed to know who was logged into the TEST GP company before it could be restored from live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sp_helptext</a:t>
            </a:r>
            <a:r>
              <a:rPr lang="en-US" dirty="0"/>
              <a:t> </a:t>
            </a:r>
            <a:r>
              <a:rPr lang="en-US" dirty="0" err="1"/>
              <a:t>sp_who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Modified the parameters to accept a database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PROCEDURE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[who]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@dbName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VARCHAR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128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@loginName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VARCHAR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128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DECLARE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@dbID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@dbName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IS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da-DK" sz="1800" dirty="0">
                <a:solidFill>
                  <a:srgbClr val="0000FF"/>
                </a:solidFill>
                <a:latin typeface="Consolas" panose="020B0609020204030204" pitchFamily="49" charset="0"/>
              </a:rPr>
              <a:t>	SET</a:t>
            </a:r>
            <a:r>
              <a:rPr lang="da-DK" sz="1800" dirty="0">
                <a:solidFill>
                  <a:srgbClr val="000000"/>
                </a:solidFill>
                <a:latin typeface="Consolas" panose="020B0609020204030204" pitchFamily="49" charset="0"/>
              </a:rPr>
              <a:t> @dbID </a:t>
            </a:r>
            <a:r>
              <a:rPr lang="da-DK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da-D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sz="1800" dirty="0">
                <a:solidFill>
                  <a:srgbClr val="FF00FF"/>
                </a:solidFill>
                <a:latin typeface="Consolas" panose="020B0609020204030204" pitchFamily="49" charset="0"/>
              </a:rPr>
              <a:t>DB_ID</a:t>
            </a:r>
            <a:r>
              <a:rPr lang="da-DK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da-DK" sz="1800" dirty="0">
                <a:solidFill>
                  <a:srgbClr val="000000"/>
                </a:solidFill>
                <a:latin typeface="Consolas" panose="020B0609020204030204" pitchFamily="49" charset="0"/>
              </a:rPr>
              <a:t>@dbName</a:t>
            </a:r>
            <a:r>
              <a:rPr lang="da-DK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da-DK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SELECT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spid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status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		RTRIM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loginame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loginName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hostname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CASE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	WHEN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&lt;&gt;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0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	THEN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DB_NAME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	ELSE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END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dbname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FF00FF"/>
                </a:solidFill>
                <a:latin typeface="Consolas" panose="020B0609020204030204" pitchFamily="49" charset="0"/>
              </a:rPr>
              <a:t>program_name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cmd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FROM		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FF00"/>
                </a:solidFill>
                <a:latin typeface="Consolas" panose="020B0609020204030204" pitchFamily="49" charset="0"/>
              </a:rPr>
              <a:t>sysprocesses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WHERE	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spid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BETWEEN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0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AND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32767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		AND ((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@dbID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IS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NULL)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OR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@dbID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		AND ((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@loginName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IS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NULL)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OR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loginame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LIKE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@loginName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BY	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loginame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C2BDCD-A5EE-59F9-82E2-BF23950D118B}"/>
              </a:ext>
            </a:extLst>
          </p:cNvPr>
          <p:cNvSpPr/>
          <p:nvPr/>
        </p:nvSpPr>
        <p:spPr>
          <a:xfrm>
            <a:off x="6207149" y="4872214"/>
            <a:ext cx="4098758" cy="1304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FFF23-2D80-C018-4D6D-6EAED5328D8D}"/>
              </a:ext>
            </a:extLst>
          </p:cNvPr>
          <p:cNvSpPr/>
          <p:nvPr/>
        </p:nvSpPr>
        <p:spPr>
          <a:xfrm>
            <a:off x="6227775" y="2253505"/>
            <a:ext cx="3198108" cy="1548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7031E-9699-9869-1F05-CFF088BC181B}"/>
              </a:ext>
            </a:extLst>
          </p:cNvPr>
          <p:cNvSpPr/>
          <p:nvPr/>
        </p:nvSpPr>
        <p:spPr>
          <a:xfrm>
            <a:off x="871144" y="2352461"/>
            <a:ext cx="2848333" cy="13532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FF391-50CC-4B1E-E4A9-9A522C9CA147}"/>
              </a:ext>
            </a:extLst>
          </p:cNvPr>
          <p:cNvSpPr/>
          <p:nvPr/>
        </p:nvSpPr>
        <p:spPr>
          <a:xfrm>
            <a:off x="851950" y="4991391"/>
            <a:ext cx="5074462" cy="3025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“NEW” FUNCTIONS (15 YEARS OLD)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CASE vs IIF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WHEN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&lt;&gt;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0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THEN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FF"/>
                </a:solidFill>
                <a:latin typeface="Consolas" panose="020B0609020204030204" pitchFamily="49" charset="0"/>
              </a:rPr>
              <a:t>db_name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ELSE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dbname</a:t>
            </a:r>
            <a:endParaRPr lang="en-US" sz="18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dirty="0"/>
              <a:t>IIF(Condition, value when true, value when false)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IIF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db_name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dbid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dbname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</a:tabLst>
            </a:pPr>
            <a:r>
              <a:rPr lang="en-US" dirty="0"/>
              <a:t>TIP – Test for the 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CASE vs CHOOSE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SOP10100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SOPTYPE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WHEN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1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'Quote'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WHEN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2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'Order'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WHEN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3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'Invoice'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ELSE	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'Unknown'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OrderType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CHOOSE(Test Value, Value1, Value2, Value3…)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ISNULL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CHOOSE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SOP10100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SOPTYPE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		'Quote'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		'Order'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		'Invoice'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	'Unknown'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OrderType</a:t>
            </a:r>
            <a:endParaRPr 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5" grpId="0" animBg="1"/>
      <p:bldP spid="3" grpId="0" uiExpand="1" build="p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E58777-B118-53BD-4371-8283BD184A41}"/>
              </a:ext>
            </a:extLst>
          </p:cNvPr>
          <p:cNvSpPr/>
          <p:nvPr/>
        </p:nvSpPr>
        <p:spPr>
          <a:xfrm>
            <a:off x="893197" y="2726860"/>
            <a:ext cx="10215069" cy="569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9C989-0817-CC99-7134-9D68E7140FDE}"/>
              </a:ext>
            </a:extLst>
          </p:cNvPr>
          <p:cNvSpPr/>
          <p:nvPr/>
        </p:nvSpPr>
        <p:spPr>
          <a:xfrm>
            <a:off x="893200" y="4380646"/>
            <a:ext cx="9419582" cy="569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BACKS IN GP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021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server and database names are hard coded in drill backs in GP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dgpp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://DGPB/?Db=&amp;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Srv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GPServerName&amp;Cmp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GPDatabaseName&amp;Prod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=0’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dgppItemID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IV10200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ItemNumberDrillBack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@@SERVERNAME and DB_NAME() instead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dgpp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://DGPB/?Db=&amp;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Srv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='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@@SERVERNAME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'&amp;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Cmp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='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DB_NAME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'&amp;Prod=0'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dbo</a:t>
            </a:r>
            <a:r>
              <a:rPr lang="en-US" sz="18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dgppItemID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IV10200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ITEMNMBR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''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ItemNumberDrillBack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A4B2942-D4E8-3280-7C2D-9C36766F4441}"/>
              </a:ext>
            </a:extLst>
          </p:cNvPr>
          <p:cNvSpPr/>
          <p:nvPr/>
        </p:nvSpPr>
        <p:spPr>
          <a:xfrm rot="1249179">
            <a:off x="2459524" y="2279159"/>
            <a:ext cx="1326780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6EE7A2F-C770-374D-CFBB-6E3CCE2E4984}"/>
              </a:ext>
            </a:extLst>
          </p:cNvPr>
          <p:cNvSpPr/>
          <p:nvPr/>
        </p:nvSpPr>
        <p:spPr>
          <a:xfrm rot="1249179">
            <a:off x="4492561" y="2279159"/>
            <a:ext cx="1326780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uiExpand="1" build="p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INSERT WITH SSMS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Right Click Table -&gt; Edit Top 200 Rows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Select SQL icon from toolbar to display the query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SELECT TOP (200) </a:t>
            </a:r>
            <a:r>
              <a:rPr lang="en-US" sz="4500" dirty="0" err="1"/>
              <a:t>DaTableID</a:t>
            </a:r>
            <a:r>
              <a:rPr lang="en-US" sz="4500" dirty="0"/>
              <a:t>, </a:t>
            </a:r>
            <a:r>
              <a:rPr lang="en-US" sz="4500" dirty="0" err="1"/>
              <a:t>DaColumn</a:t>
            </a: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FROM     Table_1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273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Edit the column order in the query to match the source data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Press Ctrl + R to refresh the output (F5 doesn’t work here)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Copy source data to the clipboard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Click on the row header to highlight the last/“blank” row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Paste to insert the rows of 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180DBA-57F0-8411-931C-8DCA186C78F7}"/>
              </a:ext>
            </a:extLst>
          </p:cNvPr>
          <p:cNvGrpSpPr/>
          <p:nvPr/>
        </p:nvGrpSpPr>
        <p:grpSpPr>
          <a:xfrm>
            <a:off x="1144655" y="3623732"/>
            <a:ext cx="2865157" cy="975360"/>
            <a:chOff x="1144655" y="3176693"/>
            <a:chExt cx="2865157" cy="975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2C0603-A96A-B9D7-0285-4AE58543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4655" y="3259061"/>
              <a:ext cx="2865157" cy="84419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21064-1C36-036D-1E25-635989BDACE4}"/>
                </a:ext>
              </a:extLst>
            </p:cNvPr>
            <p:cNvSpPr/>
            <p:nvPr/>
          </p:nvSpPr>
          <p:spPr>
            <a:xfrm>
              <a:off x="2420424" y="3176693"/>
              <a:ext cx="1009227" cy="975360"/>
            </a:xfrm>
            <a:prstGeom prst="ellipse">
              <a:avLst/>
            </a:prstGeom>
            <a:noFill/>
            <a:ln w="476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09A0E23-04AE-53F3-59F2-D23EF6AC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593" y="4541510"/>
            <a:ext cx="573207" cy="3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BC089-978C-827C-CC0D-C6CDF4D9BEC7}"/>
              </a:ext>
            </a:extLst>
          </p:cNvPr>
          <p:cNvSpPr/>
          <p:nvPr/>
        </p:nvSpPr>
        <p:spPr>
          <a:xfrm>
            <a:off x="6207148" y="4409440"/>
            <a:ext cx="5295054" cy="833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D5F1-D901-EF62-304C-11BFF881DFBA}"/>
              </a:ext>
            </a:extLst>
          </p:cNvPr>
          <p:cNvSpPr/>
          <p:nvPr/>
        </p:nvSpPr>
        <p:spPr>
          <a:xfrm>
            <a:off x="6207148" y="2397757"/>
            <a:ext cx="5578452" cy="833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&amp; TIMES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DATETIME data type</a:t>
            </a:r>
          </a:p>
          <a:p>
            <a:pPr>
              <a:lnSpc>
                <a:spcPct val="110000"/>
              </a:lnSpc>
            </a:pPr>
            <a:r>
              <a:rPr lang="en-US" sz="4500" dirty="0"/>
              <a:t>Stored as a floating-point number</a:t>
            </a:r>
          </a:p>
          <a:p>
            <a:pPr>
              <a:lnSpc>
                <a:spcPct val="110000"/>
              </a:lnSpc>
            </a:pPr>
            <a:r>
              <a:rPr lang="en-US" sz="4500" dirty="0"/>
              <a:t>DDDD.HHHH</a:t>
            </a:r>
          </a:p>
          <a:p>
            <a:pPr>
              <a:lnSpc>
                <a:spcPct val="110000"/>
              </a:lnSpc>
            </a:pPr>
            <a:r>
              <a:rPr lang="en-US" sz="4500" dirty="0"/>
              <a:t>D – Number of days since 1/1/1900</a:t>
            </a:r>
          </a:p>
          <a:p>
            <a:pPr>
              <a:lnSpc>
                <a:spcPct val="110000"/>
              </a:lnSpc>
            </a:pPr>
            <a:r>
              <a:rPr lang="en-US" sz="4500" dirty="0"/>
              <a:t>5/23/2023 = 45067</a:t>
            </a:r>
          </a:p>
          <a:p>
            <a:pPr>
              <a:lnSpc>
                <a:spcPct val="110000"/>
              </a:lnSpc>
            </a:pPr>
            <a:r>
              <a:rPr lang="en-US" sz="4500" dirty="0"/>
              <a:t>H – fractional part of a day</a:t>
            </a:r>
          </a:p>
          <a:p>
            <a:pPr>
              <a:lnSpc>
                <a:spcPct val="110000"/>
              </a:lnSpc>
            </a:pPr>
            <a:r>
              <a:rPr lang="en-US" sz="4500" dirty="0"/>
              <a:t>6am  = 0.25, 6pm = 0.5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273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800" dirty="0"/>
              <a:t>Watch for rounding error</a:t>
            </a:r>
            <a:endParaRPr lang="en-US" sz="4800" dirty="0">
              <a:solidFill>
                <a:srgbClr val="FF00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rgbClr val="FF00FF"/>
                </a:solidFill>
                <a:latin typeface="Consolas" panose="020B0609020204030204" pitchFamily="49" charset="0"/>
              </a:rPr>
              <a:t>CAST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FF00FF"/>
                </a:solidFill>
                <a:latin typeface="Consolas" panose="020B0609020204030204" pitchFamily="49" charset="0"/>
              </a:rPr>
              <a:t>CAST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FF0000"/>
                </a:solidFill>
                <a:latin typeface="Consolas" panose="020B0609020204030204" pitchFamily="49" charset="0"/>
              </a:rPr>
              <a:t>'5/23/2023 2:25 PM'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DATETIME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45067.6006944444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800" dirty="0">
              <a:solidFill>
                <a:srgbClr val="FF00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rgbClr val="FF00FF"/>
                </a:solidFill>
                <a:latin typeface="Consolas" panose="020B0609020204030204" pitchFamily="49" charset="0"/>
              </a:rPr>
              <a:t>CAST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45067.6006944444 </a:t>
            </a: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DATETIME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2023-05-23 14:24:59.997</a:t>
            </a:r>
          </a:p>
        </p:txBody>
      </p:sp>
    </p:spTree>
    <p:extLst>
      <p:ext uri="{BB962C8B-B14F-4D97-AF65-F5344CB8AC3E}">
        <p14:creationId xmlns:p14="http://schemas.microsoft.com/office/powerpoint/2010/main" val="6481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343ABBD-2A6C-756A-7DA1-F2B61846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17" y="3287172"/>
            <a:ext cx="3267192" cy="3267192"/>
          </a:xfrm>
          <a:prstGeom prst="rect">
            <a:avLst/>
          </a:prstGeom>
          <a:effectLst>
            <a:outerShdw blurRad="431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2E878D3-AF37-A1A4-767F-BF939D8F4FFC}"/>
              </a:ext>
            </a:extLst>
          </p:cNvPr>
          <p:cNvSpPr txBox="1">
            <a:spLocks/>
          </p:cNvSpPr>
          <p:nvPr/>
        </p:nvSpPr>
        <p:spPr>
          <a:xfrm>
            <a:off x="519853" y="477734"/>
            <a:ext cx="10635827" cy="3030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/>
              <a:t>John Arnold</a:t>
            </a:r>
          </a:p>
          <a:p>
            <a:pPr marL="233363" indent="0">
              <a:buNone/>
            </a:pPr>
            <a:r>
              <a:rPr lang="en-US" sz="2400" dirty="0"/>
              <a:t>John_P_Arnold@hotmail.com</a:t>
            </a:r>
          </a:p>
          <a:p>
            <a:pPr marL="233363" indent="0">
              <a:buNone/>
            </a:pPr>
            <a:r>
              <a:rPr lang="en-US" sz="2400" dirty="0"/>
              <a:t>Rnoldz.com</a:t>
            </a:r>
          </a:p>
          <a:p>
            <a:pPr marL="233363" indent="0">
              <a:buNone/>
            </a:pPr>
            <a:r>
              <a:rPr lang="en-US" sz="2400" dirty="0"/>
              <a:t>Senior Software Engineer at US Digital in Vancouver, WA (Not Canada)</a:t>
            </a:r>
          </a:p>
          <a:p>
            <a:pPr marL="233363" indent="0">
              <a:buNone/>
            </a:pPr>
            <a:r>
              <a:rPr lang="en-US" sz="2400" dirty="0"/>
              <a:t>GP Administrator (day to day operations) since 2011</a:t>
            </a:r>
          </a:p>
          <a:p>
            <a:pPr marL="233363" indent="0">
              <a:buNone/>
            </a:pPr>
            <a:r>
              <a:rPr lang="en-US" sz="2400" dirty="0"/>
              <a:t>GP Customizations (C#, SQL, Modifier, VBA, SSRS….)</a:t>
            </a:r>
          </a:p>
          <a:p>
            <a:pPr marL="233363" indent="0">
              <a:buNone/>
            </a:pPr>
            <a:endParaRPr lang="en-US" sz="24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A73A47E-E469-436D-D042-C989FF3131CB}"/>
              </a:ext>
            </a:extLst>
          </p:cNvPr>
          <p:cNvSpPr txBox="1">
            <a:spLocks/>
          </p:cNvSpPr>
          <p:nvPr/>
        </p:nvSpPr>
        <p:spPr>
          <a:xfrm>
            <a:off x="519854" y="3969173"/>
            <a:ext cx="6808894" cy="1862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0">
              <a:buNone/>
            </a:pPr>
            <a:r>
              <a:rPr lang="en-US" sz="2400" dirty="0"/>
              <a:t>Dedicated family man who loves his family, woodworking, Lego, puzzles, and Mtn Dew</a:t>
            </a:r>
          </a:p>
          <a:p>
            <a:pPr marL="233363" indent="0">
              <a:buNone/>
            </a:pPr>
            <a:r>
              <a:rPr lang="en-US" sz="2400" dirty="0"/>
              <a:t>Born and raised in Pittsburgh but now calls the PNW home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746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EFFB33-7DF7-44D7-F108-F7325F81CD04}"/>
              </a:ext>
            </a:extLst>
          </p:cNvPr>
          <p:cNvSpPr/>
          <p:nvPr/>
        </p:nvSpPr>
        <p:spPr>
          <a:xfrm>
            <a:off x="912094" y="4368420"/>
            <a:ext cx="5109399" cy="833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&amp; TIMES – GP &amp; Excel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33999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DYNAMICS..ACTIVITY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LOGINDAT &amp; LOGINTIM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  <a:p>
            <a:pPr marL="0" indent="0">
              <a:buNone/>
              <a:tabLst>
                <a:tab pos="1260475" algn="l"/>
              </a:tabLst>
            </a:pP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SELECT	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LOGINDAT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+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LOGINTIM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sz="4800" dirty="0">
                <a:solidFill>
                  <a:srgbClr val="0000FF"/>
                </a:solidFill>
                <a:latin typeface="Consolas" panose="020B0609020204030204" pitchFamily="49" charset="0"/>
              </a:rPr>
              <a:t>FROM	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DYNAMICS</a:t>
            </a:r>
            <a:r>
              <a:rPr lang="en-US" sz="4800" dirty="0">
                <a:solidFill>
                  <a:srgbClr val="808080"/>
                </a:solidFill>
                <a:latin typeface="Consolas" panose="020B0609020204030204" pitchFamily="49" charset="0"/>
              </a:rPr>
              <a:t>..</a:t>
            </a:r>
            <a:r>
              <a:rPr lang="en-US" sz="4800" dirty="0">
                <a:solidFill>
                  <a:srgbClr val="000000"/>
                </a:solidFill>
                <a:latin typeface="Consolas" panose="020B0609020204030204" pitchFamily="49" charset="0"/>
              </a:rPr>
              <a:t>ACTIVITY</a:t>
            </a: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273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1031875" algn="l"/>
              </a:tabLst>
            </a:pPr>
            <a:r>
              <a:rPr lang="en-US" sz="4500" dirty="0"/>
              <a:t>SQL	0 = 1/1/1900</a:t>
            </a:r>
          </a:p>
          <a:p>
            <a:pPr marL="0" indent="0">
              <a:lnSpc>
                <a:spcPct val="110000"/>
              </a:lnSpc>
              <a:buNone/>
              <a:tabLst>
                <a:tab pos="1031875" algn="l"/>
              </a:tabLst>
            </a:pPr>
            <a:r>
              <a:rPr lang="en-US" sz="4500" dirty="0"/>
              <a:t>Excel 0 = 1/0/1900</a:t>
            </a:r>
          </a:p>
          <a:p>
            <a:pPr marL="0" indent="0">
              <a:lnSpc>
                <a:spcPct val="110000"/>
              </a:lnSpc>
              <a:buNone/>
              <a:tabLst>
                <a:tab pos="1031875" algn="l"/>
              </a:tabLst>
            </a:pPr>
            <a:r>
              <a:rPr lang="en-US" sz="4500" dirty="0"/>
              <a:t>Excel	1 = 1/1/1900</a:t>
            </a:r>
          </a:p>
          <a:p>
            <a:pPr marL="0" indent="0">
              <a:lnSpc>
                <a:spcPct val="110000"/>
              </a:lnSpc>
              <a:buNone/>
              <a:tabLst>
                <a:tab pos="1031875" algn="l"/>
              </a:tabLst>
            </a:pPr>
            <a:r>
              <a:rPr lang="en-US" sz="4500" dirty="0"/>
              <a:t>SQL &amp; Excel handle this difference &amp; play nicely together</a:t>
            </a:r>
          </a:p>
          <a:p>
            <a:pPr marL="0" indent="0">
              <a:lnSpc>
                <a:spcPct val="110000"/>
              </a:lnSpc>
              <a:buNone/>
              <a:tabLst>
                <a:tab pos="1031875" algn="l"/>
              </a:tabLst>
            </a:pPr>
            <a:endParaRPr lang="en-US" sz="4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1/1/1900 in GP is a NULL date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SQL 1/1/1753 – 12/31/9999 Range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E11D9-C4AF-9D8D-C8A0-D0E076E85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45" y="2811896"/>
            <a:ext cx="4760517" cy="1234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02F48-25C9-04B6-EEC4-276E06D15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45" y="5275781"/>
            <a:ext cx="2388332" cy="9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4BB5AF-066A-DDA9-16C3-F199B005829B}"/>
              </a:ext>
            </a:extLst>
          </p:cNvPr>
          <p:cNvSpPr/>
          <p:nvPr/>
        </p:nvSpPr>
        <p:spPr>
          <a:xfrm>
            <a:off x="6207148" y="2790613"/>
            <a:ext cx="52736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WITH SSMS – TASKS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Backup / Restore</a:t>
            </a:r>
          </a:p>
          <a:p>
            <a:pPr marL="0" indent="0">
              <a:buNone/>
            </a:pPr>
            <a:r>
              <a:rPr lang="en-US" dirty="0"/>
              <a:t>Tasks -&gt; Restore -&gt; Database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592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Script -&gt; New Query Editor Window</a:t>
            </a:r>
            <a:endParaRPr lang="en-US" sz="20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USE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[master]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RESTORE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DATABASE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[TEST]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DISK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N'U:\...\FileToRestore.bak'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WITH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1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		NOUNLOAD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		REPLACE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FF00"/>
                </a:solidFill>
                <a:latin typeface="Consolas" panose="020B0609020204030204" pitchFamily="49" charset="0"/>
              </a:rPr>
              <a:t>		STATS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F9532-FDE4-7765-D967-AB4CB7EF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03" y="2860767"/>
            <a:ext cx="4132222" cy="3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4BB5AF-066A-DDA9-16C3-F199B005829B}"/>
              </a:ext>
            </a:extLst>
          </p:cNvPr>
          <p:cNvSpPr/>
          <p:nvPr/>
        </p:nvSpPr>
        <p:spPr>
          <a:xfrm>
            <a:off x="6207148" y="2600958"/>
            <a:ext cx="5639412" cy="3386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WITH SSMS – NEW TABLES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New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Tables -&gt; Right Click -&gt; New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2734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Right Click -&gt; Generate Change Script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TRANSACTION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GO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dbo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Table_1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IDENTITY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1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),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varchar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NULL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[PRIMARY]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GO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dbo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Table_1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PK_Table_1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PRIMARY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CLUSTERED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WITH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STATISTICS_NORECOMPUTE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IGNORE_DUP_KEY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ALLOW_ROW_LOCKS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ALLOW_PAGE_LOCKS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[PRIMARY]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GO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dbo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Table_1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LOCK_ESCALATION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GO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1374775" algn="l"/>
              </a:tabLst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COMMIT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678E2-69AB-2AB8-49BB-2A69AAC09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39" y="3151293"/>
            <a:ext cx="4870923" cy="10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DESIGN MODIFICATIONS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0000" dirty="0"/>
              <a:t>Ever make a change to a table and try to save it, but it fails? (</a:t>
            </a:r>
            <a:r>
              <a:rPr lang="en-US" sz="10000" dirty="0" err="1"/>
              <a:t>DaColumn</a:t>
            </a:r>
            <a:r>
              <a:rPr lang="en-US" sz="10000" dirty="0"/>
              <a:t> -&gt; VARCHAR(100)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0" dirty="0"/>
          </a:p>
          <a:p>
            <a:pPr marL="0" indent="0">
              <a:lnSpc>
                <a:spcPct val="110000"/>
              </a:lnSpc>
              <a:buNone/>
            </a:pPr>
            <a:endParaRPr lang="en-US" sz="1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0000" dirty="0"/>
              <a:t>Tools -&gt; Options -&gt; Designers -&gt; Prevent saving changes that require table re-creation -&gt; Un-Check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0000" dirty="0"/>
              <a:t>(Warning – be careful!)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2734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0000" dirty="0"/>
              <a:t>Right Click -&gt; Generate Change Script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BEGIN TRANSACTION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CREATE TABLE dbo.Tmp_Table_1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</a:t>
            </a:r>
            <a:r>
              <a:rPr lang="en-US" sz="4500" dirty="0" err="1"/>
              <a:t>DaTableID</a:t>
            </a:r>
            <a:r>
              <a:rPr lang="en-US" sz="4500" dirty="0"/>
              <a:t> int NOT NULL IDENTITY (1, 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</a:t>
            </a:r>
            <a:r>
              <a:rPr lang="en-US" sz="4500" dirty="0" err="1"/>
              <a:t>DaColumn</a:t>
            </a:r>
            <a:r>
              <a:rPr lang="en-US" sz="4500" dirty="0"/>
              <a:t> varchar(100) NOT NULL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)  ON [PRIMARY]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ALTER TABLE dbo.Tmp_Table_1 SET (LOCK_ESCALATION =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SET IDENTITY_INSERT dbo.Tmp_Table_1 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IF EXISTS(SELECT * FROM dbo.Table_1)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 EXEC('INSERT INTO dbo.Tmp_Table_1 (</a:t>
            </a:r>
            <a:r>
              <a:rPr lang="en-US" sz="4500" dirty="0" err="1"/>
              <a:t>DaTableID</a:t>
            </a:r>
            <a:r>
              <a:rPr lang="en-US" sz="4500" dirty="0"/>
              <a:t>, </a:t>
            </a:r>
            <a:r>
              <a:rPr lang="en-US" sz="4500" dirty="0" err="1"/>
              <a:t>DaColumn</a:t>
            </a:r>
            <a:r>
              <a:rPr lang="en-US" sz="45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	SELECT </a:t>
            </a:r>
            <a:r>
              <a:rPr lang="en-US" sz="4500" dirty="0" err="1"/>
              <a:t>DaTableID</a:t>
            </a:r>
            <a:r>
              <a:rPr lang="en-US" sz="4500" dirty="0"/>
              <a:t>, </a:t>
            </a:r>
            <a:r>
              <a:rPr lang="en-US" sz="4500" dirty="0" err="1"/>
              <a:t>DaColumn</a:t>
            </a:r>
            <a:r>
              <a:rPr lang="en-US" sz="4500" dirty="0"/>
              <a:t> FROM dbo.Table_1 WITH (HOLDLOCK TABLOCKX)')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SET IDENTITY_INSERT dbo.Tmp_Table_1 OFF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DROP TABLE dbo.Table_1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EXECUTE </a:t>
            </a:r>
            <a:r>
              <a:rPr lang="en-US" sz="4500" dirty="0" err="1"/>
              <a:t>sp_rename</a:t>
            </a:r>
            <a:r>
              <a:rPr lang="en-US" sz="4500" dirty="0"/>
              <a:t> N'dbo.Tmp_Table_1', N'Table_1', 'OBJECT'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ALTER TABLE dbo.Table_1 ADD CONSTRAINT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PK_Table_1 PRIMARY KEY CLUSTERED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</a:t>
            </a:r>
            <a:r>
              <a:rPr lang="en-US" sz="4500" dirty="0" err="1"/>
              <a:t>DaTableID</a:t>
            </a:r>
            <a:endParaRPr lang="en-US" sz="4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	) WITH( STATISTICS_NORECOMPUTE = OFF, IGNORE_DUP_KEY = OFF, ALLOW_ROW_LOCKS = ON, ALLOW_PAGE_LOCKS = ON) ON [PRIMARY]</a:t>
            </a:r>
          </a:p>
          <a:p>
            <a:pPr marL="0" indent="0">
              <a:spcBef>
                <a:spcPts val="0"/>
              </a:spcBef>
              <a:buNone/>
            </a:pPr>
            <a:endParaRPr lang="en-US" sz="4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COMMIT</a:t>
            </a:r>
          </a:p>
          <a:p>
            <a:pPr marL="0" indent="0">
              <a:spcBef>
                <a:spcPts val="0"/>
              </a:spcBef>
              <a:buNone/>
            </a:pP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A5D9B-6685-E141-1F94-8F6EBCCC2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12" y="2919159"/>
            <a:ext cx="4564776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WITH SSMS – BULK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8649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Generate Scripts for many objects at once.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500" dirty="0"/>
              <a:t>Right Click on Database -&gt; Tasks -&gt; Generate Scripts</a:t>
            </a:r>
          </a:p>
          <a:p>
            <a:pPr marL="568325" indent="-338138">
              <a:lnSpc>
                <a:spcPct val="110000"/>
              </a:lnSpc>
              <a:buFont typeface="+mj-lt"/>
              <a:buAutoNum type="arabicPeriod"/>
            </a:pPr>
            <a:r>
              <a:rPr lang="en-US" sz="4500" dirty="0"/>
              <a:t>Choose what to script</a:t>
            </a:r>
          </a:p>
          <a:p>
            <a:pPr marL="568325" indent="-338138">
              <a:lnSpc>
                <a:spcPct val="110000"/>
              </a:lnSpc>
              <a:buFont typeface="+mj-lt"/>
              <a:buAutoNum type="arabicPeriod"/>
            </a:pPr>
            <a:r>
              <a:rPr lang="en-US" sz="4500" dirty="0"/>
              <a:t>Specify where to save it</a:t>
            </a:r>
          </a:p>
          <a:p>
            <a:pPr marL="568325" indent="-338138">
              <a:lnSpc>
                <a:spcPct val="110000"/>
              </a:lnSpc>
              <a:buFont typeface="+mj-lt"/>
              <a:buAutoNum type="arabicPeriod"/>
            </a:pPr>
            <a:r>
              <a:rPr lang="en-US" sz="4500" dirty="0"/>
              <a:t>Generate one file or many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9E3D6F-9A1A-B3E8-4C1A-4D5871F96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18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dirty="0"/>
              <a:t>Only script one table in this example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BC4953-3151-3E7B-E392-2994BCE4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0" y="2683369"/>
            <a:ext cx="4595258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WITH SSMS – BULK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Script one ANSI file per object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9E3D6F-9A1A-B3E8-4C1A-4D5871F967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Advanced Options</a:t>
            </a:r>
          </a:p>
          <a:p>
            <a:pPr marL="0" indent="0">
              <a:buNone/>
            </a:pPr>
            <a:r>
              <a:rPr lang="en-US" dirty="0"/>
              <a:t>Types of data to script -&gt; Schema and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This scripting can take a long time to run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CD328-4199-640F-91DC-680C70CE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2704"/>
            <a:ext cx="4732430" cy="2789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44889A-DE53-9875-88EE-0C05F8AF3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93" y="1561059"/>
            <a:ext cx="3648481" cy="5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EA4D87-1339-3BC8-2DB0-BA4520D1D6BF}"/>
              </a:ext>
            </a:extLst>
          </p:cNvPr>
          <p:cNvSpPr/>
          <p:nvPr/>
        </p:nvSpPr>
        <p:spPr>
          <a:xfrm>
            <a:off x="1530773" y="2262294"/>
            <a:ext cx="9733279" cy="3637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WITH SSMS – BULK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56307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dirty="0"/>
              <a:t>Next -&gt; Next to generate script(s)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9E3D6F-9A1A-B3E8-4C1A-4D5871F96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773" y="2262293"/>
            <a:ext cx="9823027" cy="4301067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ANSI_NULLS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QUOTED_IDENTIFIER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CREATE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[int]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IDENTITY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[varchar]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NULL,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CONSTRAINT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[PK_Table_1]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PRIMARY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CLUSTERED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ASC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WITH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PAD_INDEX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STATISTICS_NORECOMPUTE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IGNORE_DUP_KEY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ALLOW_ROW_LOCKS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ALLOW_PAGE_LOCKS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[PRIMARY]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[PRIMARY]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IDENTITY_INSERT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N'a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N'b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N'f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N'g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IDENTITY_INSERT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[Table_1]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1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WITH SSMS – BULK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657-A5B8-54AD-D999-C892701A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3657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800" dirty="0"/>
              <a:t>Why Script?</a:t>
            </a:r>
          </a:p>
          <a:p>
            <a:r>
              <a:rPr lang="en-US" sz="5800" dirty="0"/>
              <a:t>Script Data Only – searching for data</a:t>
            </a:r>
          </a:p>
          <a:p>
            <a:r>
              <a:rPr lang="en-US" sz="5800" dirty="0"/>
              <a:t>Script Table Structure – Save to Source Code Control to track changes</a:t>
            </a:r>
          </a:p>
          <a:p>
            <a:r>
              <a:rPr lang="en-US" sz="5800" dirty="0"/>
              <a:t>Stored Procedures/Views – Save to Source Code.  Search for where things are used.</a:t>
            </a:r>
          </a:p>
          <a:p>
            <a:r>
              <a:rPr lang="en-US" sz="5800" dirty="0"/>
              <a:t>Migrate changes from a Test database to the Live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8CB7471-998B-F2E0-0AAB-835628E172A5}"/>
              </a:ext>
            </a:extLst>
          </p:cNvPr>
          <p:cNvSpPr txBox="1">
            <a:spLocks/>
          </p:cNvSpPr>
          <p:nvPr/>
        </p:nvSpPr>
        <p:spPr>
          <a:xfrm>
            <a:off x="281883" y="457200"/>
            <a:ext cx="11612192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SQL TIPS AND TRICKS</a:t>
            </a:r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B868F6-53D0-734E-EF47-FEB2BE25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 or Comments?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John Arnold</a:t>
            </a:r>
          </a:p>
          <a:p>
            <a:pPr marL="0" indent="0" algn="ctr">
              <a:buNone/>
            </a:pPr>
            <a:r>
              <a:rPr lang="en-US" dirty="0"/>
              <a:t>John_P_Arnold@hotmail.com</a:t>
            </a:r>
          </a:p>
          <a:p>
            <a:pPr marL="0" indent="0" algn="ctr">
              <a:buNone/>
            </a:pPr>
            <a:r>
              <a:rPr lang="en-US" dirty="0"/>
              <a:t>Rnoldz.com</a:t>
            </a:r>
          </a:p>
        </p:txBody>
      </p:sp>
    </p:spTree>
    <p:extLst>
      <p:ext uri="{BB962C8B-B14F-4D97-AF65-F5344CB8AC3E}">
        <p14:creationId xmlns:p14="http://schemas.microsoft.com/office/powerpoint/2010/main" val="116746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3597FC-645F-F1C0-442E-0EB4A7547B5B}"/>
              </a:ext>
            </a:extLst>
          </p:cNvPr>
          <p:cNvSpPr txBox="1">
            <a:spLocks/>
          </p:cNvSpPr>
          <p:nvPr/>
        </p:nvSpPr>
        <p:spPr>
          <a:xfrm>
            <a:off x="2755048" y="1910686"/>
            <a:ext cx="2473959" cy="128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</a:t>
            </a:r>
          </a:p>
          <a:p>
            <a:r>
              <a:rPr lang="en-US" dirty="0"/>
              <a:t>Explorer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F0E684-87AA-538A-9C8C-D05AAC257655}"/>
              </a:ext>
            </a:extLst>
          </p:cNvPr>
          <p:cNvSpPr txBox="1">
            <a:spLocks/>
          </p:cNvSpPr>
          <p:nvPr/>
        </p:nvSpPr>
        <p:spPr>
          <a:xfrm>
            <a:off x="1070181" y="3541336"/>
            <a:ext cx="2336800" cy="101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C9EAA6-865E-06F6-E3C0-1E53618F4806}"/>
              </a:ext>
            </a:extLst>
          </p:cNvPr>
          <p:cNvSpPr txBox="1">
            <a:spLocks/>
          </p:cNvSpPr>
          <p:nvPr/>
        </p:nvSpPr>
        <p:spPr>
          <a:xfrm>
            <a:off x="6338579" y="1968272"/>
            <a:ext cx="3214792" cy="117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</a:t>
            </a:r>
          </a:p>
          <a:p>
            <a:r>
              <a:rPr lang="en-US" dirty="0"/>
              <a:t>Queries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EFCEF-BC12-6D04-2F33-BB695FDB129E}"/>
              </a:ext>
            </a:extLst>
          </p:cNvPr>
          <p:cNvSpPr txBox="1">
            <a:spLocks/>
          </p:cNvSpPr>
          <p:nvPr/>
        </p:nvSpPr>
        <p:spPr>
          <a:xfrm>
            <a:off x="8650824" y="3408406"/>
            <a:ext cx="2656840" cy="128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Scripting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30A41A-5F02-DE0F-E24D-7DD453C524C2}"/>
              </a:ext>
            </a:extLst>
          </p:cNvPr>
          <p:cNvSpPr txBox="1">
            <a:spLocks/>
          </p:cNvSpPr>
          <p:nvPr/>
        </p:nvSpPr>
        <p:spPr>
          <a:xfrm>
            <a:off x="3177534" y="4991948"/>
            <a:ext cx="1352972" cy="70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79632B-2014-0357-AF09-B3E5506661BD}"/>
              </a:ext>
            </a:extLst>
          </p:cNvPr>
          <p:cNvSpPr txBox="1">
            <a:spLocks/>
          </p:cNvSpPr>
          <p:nvPr/>
        </p:nvSpPr>
        <p:spPr>
          <a:xfrm>
            <a:off x="6420706" y="5047091"/>
            <a:ext cx="2942166" cy="59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Shortcuts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6FC64A5-B41B-D734-1CBF-7D6664C2F30D}"/>
              </a:ext>
            </a:extLst>
          </p:cNvPr>
          <p:cNvSpPr/>
          <p:nvPr/>
        </p:nvSpPr>
        <p:spPr>
          <a:xfrm rot="10800000">
            <a:off x="5107092" y="1751209"/>
            <a:ext cx="719234" cy="987438"/>
          </a:xfrm>
          <a:prstGeom prst="bentArrow">
            <a:avLst>
              <a:gd name="adj1" fmla="val 25000"/>
              <a:gd name="adj2" fmla="val 247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60B860C-DCE6-0C5D-DC08-6EABA2D73F5C}"/>
              </a:ext>
            </a:extLst>
          </p:cNvPr>
          <p:cNvSpPr/>
          <p:nvPr/>
        </p:nvSpPr>
        <p:spPr>
          <a:xfrm rot="5400000" flipV="1">
            <a:off x="1939832" y="2518853"/>
            <a:ext cx="987439" cy="832861"/>
          </a:xfrm>
          <a:prstGeom prst="bentArrow">
            <a:avLst>
              <a:gd name="adj1" fmla="val 25000"/>
              <a:gd name="adj2" fmla="val 247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1790C34F-43FD-B9EB-1BDA-F22293146C38}"/>
              </a:ext>
            </a:extLst>
          </p:cNvPr>
          <p:cNvSpPr/>
          <p:nvPr/>
        </p:nvSpPr>
        <p:spPr>
          <a:xfrm rot="10800000" flipH="1">
            <a:off x="2120054" y="4693651"/>
            <a:ext cx="1042658" cy="802099"/>
          </a:xfrm>
          <a:prstGeom prst="bentArrow">
            <a:avLst>
              <a:gd name="adj1" fmla="val 25000"/>
              <a:gd name="adj2" fmla="val 230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7794DE-FE19-83FF-E2DE-67FE393F6FB9}"/>
              </a:ext>
            </a:extLst>
          </p:cNvPr>
          <p:cNvSpPr/>
          <p:nvPr/>
        </p:nvSpPr>
        <p:spPr>
          <a:xfrm>
            <a:off x="4530506" y="5123606"/>
            <a:ext cx="2026081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7B0064F5-DAE5-6B41-B136-95DA76BF28BB}"/>
              </a:ext>
            </a:extLst>
          </p:cNvPr>
          <p:cNvSpPr/>
          <p:nvPr/>
        </p:nvSpPr>
        <p:spPr>
          <a:xfrm rot="5400000" flipH="1">
            <a:off x="9393482" y="4562927"/>
            <a:ext cx="802099" cy="981874"/>
          </a:xfrm>
          <a:prstGeom prst="bentArrow">
            <a:avLst>
              <a:gd name="adj1" fmla="val 25000"/>
              <a:gd name="adj2" fmla="val 230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CA226ADA-0691-DEDD-D04D-ABC70FE1C6E2}"/>
              </a:ext>
            </a:extLst>
          </p:cNvPr>
          <p:cNvSpPr/>
          <p:nvPr/>
        </p:nvSpPr>
        <p:spPr>
          <a:xfrm flipH="1">
            <a:off x="9362872" y="2437159"/>
            <a:ext cx="832859" cy="991844"/>
          </a:xfrm>
          <a:prstGeom prst="bentArrow">
            <a:avLst>
              <a:gd name="adj1" fmla="val 25000"/>
              <a:gd name="adj2" fmla="val 230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CB7471-998B-F2E0-0AAB-835628E172A5}"/>
              </a:ext>
            </a:extLst>
          </p:cNvPr>
          <p:cNvSpPr txBox="1">
            <a:spLocks/>
          </p:cNvSpPr>
          <p:nvPr/>
        </p:nvSpPr>
        <p:spPr>
          <a:xfrm>
            <a:off x="281883" y="457200"/>
            <a:ext cx="11612192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SQL SERVER MANAGEMENT STUDIO (SSMS)</a:t>
            </a:r>
            <a:br>
              <a:rPr lang="en-US" dirty="0"/>
            </a:b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38147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666B-064C-5243-9F0A-90487C48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83" y="457200"/>
            <a:ext cx="11612192" cy="1233488"/>
          </a:xfrm>
        </p:spPr>
        <p:txBody>
          <a:bodyPr/>
          <a:lstStyle/>
          <a:p>
            <a:r>
              <a:rPr lang="en-US" dirty="0"/>
              <a:t>SQL SERVER MANAGEMENT STUDIO (SSMS)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597FC-645F-F1C0-442E-0EB4A7547B5B}"/>
              </a:ext>
            </a:extLst>
          </p:cNvPr>
          <p:cNvSpPr txBox="1">
            <a:spLocks/>
          </p:cNvSpPr>
          <p:nvPr/>
        </p:nvSpPr>
        <p:spPr>
          <a:xfrm>
            <a:off x="2755048" y="1910686"/>
            <a:ext cx="2473959" cy="128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</a:t>
            </a:r>
          </a:p>
          <a:p>
            <a:r>
              <a:rPr lang="en-US" dirty="0"/>
              <a:t>Explorer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F0E684-87AA-538A-9C8C-D05AAC257655}"/>
              </a:ext>
            </a:extLst>
          </p:cNvPr>
          <p:cNvSpPr txBox="1">
            <a:spLocks/>
          </p:cNvSpPr>
          <p:nvPr/>
        </p:nvSpPr>
        <p:spPr>
          <a:xfrm>
            <a:off x="1070181" y="3541336"/>
            <a:ext cx="2336800" cy="101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C9EAA6-865E-06F6-E3C0-1E53618F4806}"/>
              </a:ext>
            </a:extLst>
          </p:cNvPr>
          <p:cNvSpPr txBox="1">
            <a:spLocks/>
          </p:cNvSpPr>
          <p:nvPr/>
        </p:nvSpPr>
        <p:spPr>
          <a:xfrm>
            <a:off x="6338579" y="1968272"/>
            <a:ext cx="3214792" cy="117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</a:t>
            </a:r>
          </a:p>
          <a:p>
            <a:r>
              <a:rPr lang="en-US" dirty="0"/>
              <a:t>Queries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EFCEF-BC12-6D04-2F33-BB695FDB129E}"/>
              </a:ext>
            </a:extLst>
          </p:cNvPr>
          <p:cNvSpPr txBox="1">
            <a:spLocks/>
          </p:cNvSpPr>
          <p:nvPr/>
        </p:nvSpPr>
        <p:spPr>
          <a:xfrm>
            <a:off x="8650824" y="3408406"/>
            <a:ext cx="2656840" cy="128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Scripting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30A41A-5F02-DE0F-E24D-7DD453C524C2}"/>
              </a:ext>
            </a:extLst>
          </p:cNvPr>
          <p:cNvSpPr txBox="1">
            <a:spLocks/>
          </p:cNvSpPr>
          <p:nvPr/>
        </p:nvSpPr>
        <p:spPr>
          <a:xfrm>
            <a:off x="3177534" y="4991948"/>
            <a:ext cx="1352972" cy="70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79632B-2014-0357-AF09-B3E5506661BD}"/>
              </a:ext>
            </a:extLst>
          </p:cNvPr>
          <p:cNvSpPr txBox="1">
            <a:spLocks/>
          </p:cNvSpPr>
          <p:nvPr/>
        </p:nvSpPr>
        <p:spPr>
          <a:xfrm>
            <a:off x="6420706" y="5047091"/>
            <a:ext cx="2942166" cy="59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Shortcuts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F26F2C2E-47B2-3BA7-6501-8AC346F9F528}"/>
              </a:ext>
            </a:extLst>
          </p:cNvPr>
          <p:cNvSpPr/>
          <p:nvPr/>
        </p:nvSpPr>
        <p:spPr>
          <a:xfrm rot="5635833">
            <a:off x="2921826" y="3850392"/>
            <a:ext cx="2048511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B510246-2476-FB4A-F320-F21DB585A86C}"/>
              </a:ext>
            </a:extLst>
          </p:cNvPr>
          <p:cNvSpPr/>
          <p:nvPr/>
        </p:nvSpPr>
        <p:spPr>
          <a:xfrm rot="2345820">
            <a:off x="4474531" y="3846053"/>
            <a:ext cx="3221345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56C19D4A-BC40-728B-9E29-FDEE8C81BF5B}"/>
              </a:ext>
            </a:extLst>
          </p:cNvPr>
          <p:cNvSpPr/>
          <p:nvPr/>
        </p:nvSpPr>
        <p:spPr>
          <a:xfrm rot="1035222">
            <a:off x="5074496" y="3022136"/>
            <a:ext cx="3755455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97B7280F-43DB-D49B-7C52-7235C12F258B}"/>
              </a:ext>
            </a:extLst>
          </p:cNvPr>
          <p:cNvSpPr/>
          <p:nvPr/>
        </p:nvSpPr>
        <p:spPr>
          <a:xfrm>
            <a:off x="4964854" y="2255030"/>
            <a:ext cx="1600158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36EB101C-0B43-D10D-15CE-1F9C1FA409F9}"/>
              </a:ext>
            </a:extLst>
          </p:cNvPr>
          <p:cNvSpPr/>
          <p:nvPr/>
        </p:nvSpPr>
        <p:spPr>
          <a:xfrm rot="883966">
            <a:off x="3332136" y="4521386"/>
            <a:ext cx="3231617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0DA8F1AC-5275-A2F0-1253-A58B8371EB9F}"/>
              </a:ext>
            </a:extLst>
          </p:cNvPr>
          <p:cNvSpPr/>
          <p:nvPr/>
        </p:nvSpPr>
        <p:spPr>
          <a:xfrm>
            <a:off x="3405143" y="3826479"/>
            <a:ext cx="5545414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A6C0F81A-A9E8-E6FD-AB91-8A9E1DAEDF85}"/>
              </a:ext>
            </a:extLst>
          </p:cNvPr>
          <p:cNvSpPr/>
          <p:nvPr/>
        </p:nvSpPr>
        <p:spPr>
          <a:xfrm rot="20573852">
            <a:off x="3206664" y="3062330"/>
            <a:ext cx="3667048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817A9393-8CD8-D96D-AD20-A26E446F2CA3}"/>
              </a:ext>
            </a:extLst>
          </p:cNvPr>
          <p:cNvSpPr/>
          <p:nvPr/>
        </p:nvSpPr>
        <p:spPr>
          <a:xfrm rot="16200000">
            <a:off x="6682614" y="3850392"/>
            <a:ext cx="2073010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3F71B623-19D4-9F57-F7C8-95F11057B022}"/>
              </a:ext>
            </a:extLst>
          </p:cNvPr>
          <p:cNvSpPr/>
          <p:nvPr/>
        </p:nvSpPr>
        <p:spPr>
          <a:xfrm rot="9861810">
            <a:off x="4419881" y="4439794"/>
            <a:ext cx="4512343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5B216016-F649-51A9-EA89-426CACBB81E2}"/>
              </a:ext>
            </a:extLst>
          </p:cNvPr>
          <p:cNvSpPr/>
          <p:nvPr/>
        </p:nvSpPr>
        <p:spPr>
          <a:xfrm rot="8216508">
            <a:off x="3795971" y="3699454"/>
            <a:ext cx="3526200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5CE0C2D6-CDF8-7523-D336-59F09CCB1A1C}"/>
              </a:ext>
            </a:extLst>
          </p:cNvPr>
          <p:cNvSpPr/>
          <p:nvPr/>
        </p:nvSpPr>
        <p:spPr>
          <a:xfrm>
            <a:off x="4495777" y="5113851"/>
            <a:ext cx="2069234" cy="427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25E1CFD1-F9BF-C4F0-9B53-D91D3D066EA7}"/>
              </a:ext>
            </a:extLst>
          </p:cNvPr>
          <p:cNvSpPr/>
          <p:nvPr/>
        </p:nvSpPr>
        <p:spPr>
          <a:xfrm rot="5400000" flipV="1">
            <a:off x="1939832" y="2518853"/>
            <a:ext cx="987439" cy="832861"/>
          </a:xfrm>
          <a:prstGeom prst="bentArrow">
            <a:avLst>
              <a:gd name="adj1" fmla="val 25000"/>
              <a:gd name="adj2" fmla="val 247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Bent 33">
            <a:extLst>
              <a:ext uri="{FF2B5EF4-FFF2-40B4-BE49-F238E27FC236}">
                <a16:creationId xmlns:a16="http://schemas.microsoft.com/office/drawing/2014/main" id="{9CCA5F7C-5B68-FDC8-3B40-9DBF6BF55712}"/>
              </a:ext>
            </a:extLst>
          </p:cNvPr>
          <p:cNvSpPr/>
          <p:nvPr/>
        </p:nvSpPr>
        <p:spPr>
          <a:xfrm rot="10800000" flipH="1">
            <a:off x="2120054" y="4693651"/>
            <a:ext cx="1042658" cy="802099"/>
          </a:xfrm>
          <a:prstGeom prst="bentArrow">
            <a:avLst>
              <a:gd name="adj1" fmla="val 25000"/>
              <a:gd name="adj2" fmla="val 230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Bent 35">
            <a:extLst>
              <a:ext uri="{FF2B5EF4-FFF2-40B4-BE49-F238E27FC236}">
                <a16:creationId xmlns:a16="http://schemas.microsoft.com/office/drawing/2014/main" id="{372A47C7-8332-27BA-CCCD-C291E39D1E01}"/>
              </a:ext>
            </a:extLst>
          </p:cNvPr>
          <p:cNvSpPr/>
          <p:nvPr/>
        </p:nvSpPr>
        <p:spPr>
          <a:xfrm rot="5400000" flipH="1">
            <a:off x="9393482" y="4562927"/>
            <a:ext cx="802099" cy="981874"/>
          </a:xfrm>
          <a:prstGeom prst="bentArrow">
            <a:avLst>
              <a:gd name="adj1" fmla="val 25000"/>
              <a:gd name="adj2" fmla="val 230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Bent 36">
            <a:extLst>
              <a:ext uri="{FF2B5EF4-FFF2-40B4-BE49-F238E27FC236}">
                <a16:creationId xmlns:a16="http://schemas.microsoft.com/office/drawing/2014/main" id="{0B09A8D5-A4D0-61F9-C412-93CB7B071AA9}"/>
              </a:ext>
            </a:extLst>
          </p:cNvPr>
          <p:cNvSpPr/>
          <p:nvPr/>
        </p:nvSpPr>
        <p:spPr>
          <a:xfrm flipH="1">
            <a:off x="9362872" y="2437159"/>
            <a:ext cx="832859" cy="991844"/>
          </a:xfrm>
          <a:prstGeom prst="bentArrow">
            <a:avLst>
              <a:gd name="adj1" fmla="val 25000"/>
              <a:gd name="adj2" fmla="val 230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B9F4E7-CE51-C8D2-8866-AC0D3762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9" y="1475516"/>
            <a:ext cx="8610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SSMS QUICK OVERVIEW</a:t>
            </a:r>
            <a:br>
              <a:rPr lang="en-US" dirty="0"/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F79567-9730-1050-2DE8-225BBE1397F0}"/>
              </a:ext>
            </a:extLst>
          </p:cNvPr>
          <p:cNvSpPr txBox="1">
            <a:spLocks/>
          </p:cNvSpPr>
          <p:nvPr/>
        </p:nvSpPr>
        <p:spPr>
          <a:xfrm>
            <a:off x="1921928" y="3857839"/>
            <a:ext cx="2473959" cy="1285247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</a:t>
            </a:r>
          </a:p>
          <a:p>
            <a:r>
              <a:rPr lang="en-US" dirty="0"/>
              <a:t>Explorer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4B42DB-58E5-92A3-8255-26C71048C1BB}"/>
              </a:ext>
            </a:extLst>
          </p:cNvPr>
          <p:cNvSpPr txBox="1">
            <a:spLocks/>
          </p:cNvSpPr>
          <p:nvPr/>
        </p:nvSpPr>
        <p:spPr>
          <a:xfrm>
            <a:off x="6322900" y="2911698"/>
            <a:ext cx="2473959" cy="1285247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Query Window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179A74-8875-9E3A-E4A8-0880326EA981}"/>
              </a:ext>
            </a:extLst>
          </p:cNvPr>
          <p:cNvSpPr txBox="1">
            <a:spLocks/>
          </p:cNvSpPr>
          <p:nvPr/>
        </p:nvSpPr>
        <p:spPr>
          <a:xfrm>
            <a:off x="5269654" y="4500462"/>
            <a:ext cx="4538134" cy="1285247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Results/Output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AB4784-16F7-641B-9582-B039A27E4D7E}"/>
              </a:ext>
            </a:extLst>
          </p:cNvPr>
          <p:cNvSpPr txBox="1">
            <a:spLocks/>
          </p:cNvSpPr>
          <p:nvPr/>
        </p:nvSpPr>
        <p:spPr>
          <a:xfrm>
            <a:off x="1733966" y="4397185"/>
            <a:ext cx="7062893" cy="1285247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Database Server &amp;  User</a:t>
            </a:r>
          </a:p>
          <a:p>
            <a:r>
              <a:rPr lang="en-US" dirty="0"/>
              <a:t>Note: GP is a DNS Alias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51F30E6-FFA7-F810-2F2F-05320C9116AB}"/>
              </a:ext>
            </a:extLst>
          </p:cNvPr>
          <p:cNvSpPr/>
          <p:nvPr/>
        </p:nvSpPr>
        <p:spPr>
          <a:xfrm rot="14323947">
            <a:off x="1727489" y="3649228"/>
            <a:ext cx="1541787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E2E0E10-54AA-9FF2-E402-C26A83B2E6DA}"/>
              </a:ext>
            </a:extLst>
          </p:cNvPr>
          <p:cNvSpPr/>
          <p:nvPr/>
        </p:nvSpPr>
        <p:spPr>
          <a:xfrm rot="12228426">
            <a:off x="3502205" y="3719558"/>
            <a:ext cx="3643870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CAEF7D8-C0CC-5377-EF22-ECA589B9C3E3}"/>
              </a:ext>
            </a:extLst>
          </p:cNvPr>
          <p:cNvSpPr/>
          <p:nvPr/>
        </p:nvSpPr>
        <p:spPr>
          <a:xfrm rot="13070113">
            <a:off x="3135661" y="2921954"/>
            <a:ext cx="4448201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D0C2681-900F-14A3-71C8-B3C36704C945}"/>
              </a:ext>
            </a:extLst>
          </p:cNvPr>
          <p:cNvSpPr/>
          <p:nvPr/>
        </p:nvSpPr>
        <p:spPr>
          <a:xfrm rot="15946131">
            <a:off x="1654921" y="2892454"/>
            <a:ext cx="2723454" cy="3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B1FB3F-884C-E826-85F2-5CDFB7C505F4}"/>
              </a:ext>
            </a:extLst>
          </p:cNvPr>
          <p:cNvSpPr/>
          <p:nvPr/>
        </p:nvSpPr>
        <p:spPr>
          <a:xfrm>
            <a:off x="6172200" y="3422125"/>
            <a:ext cx="3624944" cy="922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BBC35-8A82-235F-FD1A-064B8CB0C559}"/>
              </a:ext>
            </a:extLst>
          </p:cNvPr>
          <p:cNvSpPr/>
          <p:nvPr/>
        </p:nvSpPr>
        <p:spPr>
          <a:xfrm>
            <a:off x="6172200" y="2420066"/>
            <a:ext cx="3624944" cy="504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QUERIES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3749" cy="435133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dirty="0"/>
              <a:t>Queries that update or delete data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endParaRPr 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DELETE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WHERE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'Da Value’</a:t>
            </a:r>
          </a:p>
          <a:p>
            <a:pPr marL="0" indent="0"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dirty="0"/>
              <a:t>Play it safe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SELECT	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-- 		DELETE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FROM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DaTable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WHERE	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DaColumn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'Da Value’</a:t>
            </a:r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0375" algn="l"/>
                <a:tab pos="914400" algn="l"/>
                <a:tab pos="1374775" algn="l"/>
              </a:tabLst>
            </a:pPr>
            <a:r>
              <a:rPr lang="en-US" dirty="0"/>
              <a:t>Verify that the SELECT returns the correct data.  Then highlight and execute from the DELETE to the end.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966D6-19F0-7990-0287-119DEB35A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Shortcut keys</a:t>
            </a:r>
          </a:p>
          <a:p>
            <a:pPr marL="0" indent="227013">
              <a:buNone/>
            </a:pPr>
            <a:r>
              <a:rPr lang="en-US" dirty="0"/>
              <a:t>F5 – Run the highlighted text</a:t>
            </a:r>
          </a:p>
          <a:p>
            <a:pPr marL="0" indent="227013">
              <a:buNone/>
            </a:pPr>
            <a:r>
              <a:rPr lang="en-US" dirty="0"/>
              <a:t>Ctrl + R – Hide/Show results</a:t>
            </a:r>
          </a:p>
          <a:p>
            <a:pPr marL="0" indent="227013">
              <a:buNone/>
            </a:pPr>
            <a:r>
              <a:rPr lang="en-US" dirty="0"/>
              <a:t>Ctrl + D – Output to Grid</a:t>
            </a:r>
          </a:p>
          <a:p>
            <a:pPr marL="0" indent="227013">
              <a:buNone/>
            </a:pPr>
            <a:r>
              <a:rPr lang="en-US" dirty="0"/>
              <a:t>Ctrl + T – Output to Text</a:t>
            </a:r>
          </a:p>
          <a:p>
            <a:pPr marL="0" indent="227013">
              <a:buNone/>
            </a:pPr>
            <a:r>
              <a:rPr lang="en-US" dirty="0"/>
              <a:t>Ctrl + F – Output to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Output to Text – easily find text in the results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SSMS OPTIONS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8433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SQL Server Object Explorer -&gt; Commands -&gt; Drag/Drop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Prepend dragged object name with schema and period -&gt; False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Surround object name with brackets when dragged -&gt; False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966D6-19F0-7990-0287-119DEB35A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Tools -&gt; Options</a:t>
            </a:r>
          </a:p>
          <a:p>
            <a:pPr marL="0" indent="0">
              <a:buNone/>
            </a:pPr>
            <a:r>
              <a:rPr lang="en-US" dirty="0"/>
              <a:t>Use the search box to easily find options in the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 Editor -&gt; All Languages “Line Numbers” -&gt; Check</a:t>
            </a:r>
          </a:p>
          <a:p>
            <a:pPr marL="0" indent="0">
              <a:buNone/>
            </a:pPr>
            <a:endParaRPr lang="en-US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3D11-E05A-BCB1-5A48-D59C4000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POORLY FORMATTED QUERY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137194-929D-2905-F19F-E3C698135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0947" y="1825625"/>
            <a:ext cx="4456105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6036-895E-C302-1D49-8BC941E4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99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Inconsistent Indenting</a:t>
            </a:r>
          </a:p>
          <a:p>
            <a:r>
              <a:rPr lang="en-US" dirty="0"/>
              <a:t>Table Aliasing when not needed</a:t>
            </a:r>
          </a:p>
          <a:p>
            <a:pPr lvl="1"/>
            <a:r>
              <a:rPr lang="en-US" dirty="0"/>
              <a:t>Three tables are aliased as A</a:t>
            </a:r>
          </a:p>
          <a:p>
            <a:pPr lvl="1"/>
            <a:r>
              <a:rPr lang="en-US" dirty="0"/>
              <a:t>Two tables are aliased as B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It’s just hard to read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37447A-E5B2-A9DC-4DCB-CC4E30F009B5}"/>
              </a:ext>
            </a:extLst>
          </p:cNvPr>
          <p:cNvSpPr/>
          <p:nvPr/>
        </p:nvSpPr>
        <p:spPr>
          <a:xfrm>
            <a:off x="2543751" y="1764479"/>
            <a:ext cx="300422" cy="290341"/>
          </a:xfrm>
          <a:prstGeom prst="ellipse">
            <a:avLst/>
          </a:prstGeom>
          <a:solidFill>
            <a:srgbClr val="FFFF00">
              <a:alpha val="34000"/>
            </a:srgbClr>
          </a:solid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41C964-2832-323E-9426-690C6D9BED97}"/>
              </a:ext>
            </a:extLst>
          </p:cNvPr>
          <p:cNvSpPr/>
          <p:nvPr/>
        </p:nvSpPr>
        <p:spPr>
          <a:xfrm>
            <a:off x="3447421" y="2254503"/>
            <a:ext cx="300422" cy="290341"/>
          </a:xfrm>
          <a:prstGeom prst="ellipse">
            <a:avLst/>
          </a:prstGeom>
          <a:solidFill>
            <a:srgbClr val="FFFF00">
              <a:alpha val="34000"/>
            </a:srgbClr>
          </a:solid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12B9B3-5EFA-325E-76B1-FDB6615BCB39}"/>
              </a:ext>
            </a:extLst>
          </p:cNvPr>
          <p:cNvSpPr/>
          <p:nvPr/>
        </p:nvSpPr>
        <p:spPr>
          <a:xfrm>
            <a:off x="3765293" y="3710510"/>
            <a:ext cx="300422" cy="290341"/>
          </a:xfrm>
          <a:prstGeom prst="ellipse">
            <a:avLst/>
          </a:prstGeom>
          <a:solidFill>
            <a:srgbClr val="FFFF00">
              <a:alpha val="34000"/>
            </a:srgbClr>
          </a:solid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1A6B41-786B-C7F0-4A68-A1297B136A63}"/>
              </a:ext>
            </a:extLst>
          </p:cNvPr>
          <p:cNvSpPr/>
          <p:nvPr/>
        </p:nvSpPr>
        <p:spPr>
          <a:xfrm>
            <a:off x="4163882" y="3947318"/>
            <a:ext cx="300422" cy="290341"/>
          </a:xfrm>
          <a:prstGeom prst="ellipse">
            <a:avLst/>
          </a:prstGeom>
          <a:solidFill>
            <a:srgbClr val="FFFF00">
              <a:alpha val="34000"/>
            </a:srgbClr>
          </a:solid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E6CF70-6148-3B78-5949-BD886102F70A}"/>
              </a:ext>
            </a:extLst>
          </p:cNvPr>
          <p:cNvSpPr/>
          <p:nvPr/>
        </p:nvSpPr>
        <p:spPr>
          <a:xfrm>
            <a:off x="4578875" y="4685875"/>
            <a:ext cx="300422" cy="290341"/>
          </a:xfrm>
          <a:prstGeom prst="ellipse">
            <a:avLst/>
          </a:prstGeom>
          <a:solidFill>
            <a:srgbClr val="FFFF00">
              <a:alpha val="34000"/>
            </a:srgbClr>
          </a:solid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2_LIGHT">
  <a:themeElements>
    <a:clrScheme name="Dynamics Con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B3890"/>
      </a:accent1>
      <a:accent2>
        <a:srgbClr val="27AAE1"/>
      </a:accent2>
      <a:accent3>
        <a:srgbClr val="EE2A7B"/>
      </a:accent3>
      <a:accent4>
        <a:srgbClr val="3CAE2B"/>
      </a:accent4>
      <a:accent5>
        <a:srgbClr val="9D1D96"/>
      </a:accent5>
      <a:accent6>
        <a:srgbClr val="F5E600"/>
      </a:accent6>
      <a:hlink>
        <a:srgbClr val="27AAE1"/>
      </a:hlink>
      <a:folHlink>
        <a:srgbClr val="9D1D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RIGHT">
  <a:themeElements>
    <a:clrScheme name="Dynamics Con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B3890"/>
      </a:accent1>
      <a:accent2>
        <a:srgbClr val="27AAE1"/>
      </a:accent2>
      <a:accent3>
        <a:srgbClr val="EE2A7B"/>
      </a:accent3>
      <a:accent4>
        <a:srgbClr val="3CAE2B"/>
      </a:accent4>
      <a:accent5>
        <a:srgbClr val="9D1D96"/>
      </a:accent5>
      <a:accent6>
        <a:srgbClr val="F5E600"/>
      </a:accent6>
      <a:hlink>
        <a:srgbClr val="27AAE1"/>
      </a:hlink>
      <a:folHlink>
        <a:srgbClr val="9D1D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Magenta Action">
  <a:themeElements>
    <a:clrScheme name="Dynamics Con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B3890"/>
      </a:accent1>
      <a:accent2>
        <a:srgbClr val="27AAE1"/>
      </a:accent2>
      <a:accent3>
        <a:srgbClr val="EE2A7B"/>
      </a:accent3>
      <a:accent4>
        <a:srgbClr val="3CAE2B"/>
      </a:accent4>
      <a:accent5>
        <a:srgbClr val="9D1D96"/>
      </a:accent5>
      <a:accent6>
        <a:srgbClr val="F5E600"/>
      </a:accent6>
      <a:hlink>
        <a:srgbClr val="27AAE1"/>
      </a:hlink>
      <a:folHlink>
        <a:srgbClr val="9D1D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Blue Action">
  <a:themeElements>
    <a:clrScheme name="Dynamics Con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B3890"/>
      </a:accent1>
      <a:accent2>
        <a:srgbClr val="27AAE1"/>
      </a:accent2>
      <a:accent3>
        <a:srgbClr val="EE2A7B"/>
      </a:accent3>
      <a:accent4>
        <a:srgbClr val="3CAE2B"/>
      </a:accent4>
      <a:accent5>
        <a:srgbClr val="9D1D96"/>
      </a:accent5>
      <a:accent6>
        <a:srgbClr val="F5E600"/>
      </a:accent6>
      <a:hlink>
        <a:srgbClr val="27AAE1"/>
      </a:hlink>
      <a:folHlink>
        <a:srgbClr val="9D1D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Blue Action">
  <a:themeElements>
    <a:clrScheme name="Dynamics Con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B3890"/>
      </a:accent1>
      <a:accent2>
        <a:srgbClr val="27AAE1"/>
      </a:accent2>
      <a:accent3>
        <a:srgbClr val="EE2A7B"/>
      </a:accent3>
      <a:accent4>
        <a:srgbClr val="3CAE2B"/>
      </a:accent4>
      <a:accent5>
        <a:srgbClr val="9D1D96"/>
      </a:accent5>
      <a:accent6>
        <a:srgbClr val="F5E600"/>
      </a:accent6>
      <a:hlink>
        <a:srgbClr val="27AAE1"/>
      </a:hlink>
      <a:folHlink>
        <a:srgbClr val="9D1D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Virtual Intro">
  <a:themeElements>
    <a:clrScheme name="Dynamics Con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B3890"/>
      </a:accent1>
      <a:accent2>
        <a:srgbClr val="27AAE1"/>
      </a:accent2>
      <a:accent3>
        <a:srgbClr val="EE2A7B"/>
      </a:accent3>
      <a:accent4>
        <a:srgbClr val="3CAE2B"/>
      </a:accent4>
      <a:accent5>
        <a:srgbClr val="9D1D96"/>
      </a:accent5>
      <a:accent6>
        <a:srgbClr val="F5E600"/>
      </a:accent6>
      <a:hlink>
        <a:srgbClr val="27AAE1"/>
      </a:hlink>
      <a:folHlink>
        <a:srgbClr val="9D1D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18" ma:contentTypeDescription="Create a new document." ma:contentTypeScope="" ma:versionID="873e3539063ad9289afb0a5c1efef2e2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d65b1c8e69f6db5ca8c5052689063fe1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58A76B-D728-49AC-939A-F4446184E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23DE2A-97A3-42CA-99CA-DA5355C5AE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12548</TotalTime>
  <Words>3602</Words>
  <Application>Microsoft Office PowerPoint</Application>
  <PresentationFormat>Widescreen</PresentationFormat>
  <Paragraphs>503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Black</vt:lpstr>
      <vt:lpstr>Calibri</vt:lpstr>
      <vt:lpstr>Consolas</vt:lpstr>
      <vt:lpstr>Open Sans</vt:lpstr>
      <vt:lpstr>Open Sans ExtraBold</vt:lpstr>
      <vt:lpstr>Open Sans ExtraBold</vt:lpstr>
      <vt:lpstr>2_LIGHT</vt:lpstr>
      <vt:lpstr>3_BRIGHT</vt:lpstr>
      <vt:lpstr>4_Magenta Action</vt:lpstr>
      <vt:lpstr>5_Blue Action</vt:lpstr>
      <vt:lpstr>6_Blue Action</vt:lpstr>
      <vt:lpstr>7_Virtual Intro</vt:lpstr>
      <vt:lpstr>PowerPoint Presentation</vt:lpstr>
      <vt:lpstr>SQL TIPS AND TRICKS</vt:lpstr>
      <vt:lpstr>PowerPoint Presentation</vt:lpstr>
      <vt:lpstr>PowerPoint Presentation</vt:lpstr>
      <vt:lpstr>SQL SERVER MANAGEMENT STUDIO (SSMS) </vt:lpstr>
      <vt:lpstr>SSMS QUICK OVERVIEW </vt:lpstr>
      <vt:lpstr>RUNNING QUERIES </vt:lpstr>
      <vt:lpstr>SSMS OPTIONS </vt:lpstr>
      <vt:lpstr>POORLY FORMATTED QUERY </vt:lpstr>
      <vt:lpstr>MY RULES FOR QUERIES </vt:lpstr>
      <vt:lpstr>MY RULES FOR FORMATTING QUERIES </vt:lpstr>
      <vt:lpstr>ArnoldIfication OF QUERIES </vt:lpstr>
      <vt:lpstr>GP SMARTLISTS AND SQL VIEWS </vt:lpstr>
      <vt:lpstr>EXAMINING GP SQL VIEWS </vt:lpstr>
      <vt:lpstr>SCRIPT InventoryPurchaseReceipts </vt:lpstr>
      <vt:lpstr>InventoryPurchaseReceipts </vt:lpstr>
      <vt:lpstr>SCRIPT InventoryPurchaseReceipts </vt:lpstr>
      <vt:lpstr>REFORMAT QUERY – SHORTCUT KEYS </vt:lpstr>
      <vt:lpstr>REFORMAT QUERY – ARNOLDIFICATION </vt:lpstr>
      <vt:lpstr>ARNOLDIFICATION – WHY BOTHER? </vt:lpstr>
      <vt:lpstr>OBJECT EXPLORER </vt:lpstr>
      <vt:lpstr>OBJECT EXPLORER </vt:lpstr>
      <vt:lpstr>QUERY THE SYSTEM – sys.objects </vt:lpstr>
      <vt:lpstr>QUERY THE SYSTEM – sp_help [text] </vt:lpstr>
      <vt:lpstr>who - A MODIFIED VERSION OF sp_who </vt:lpstr>
      <vt:lpstr>“NEW” FUNCTIONS (15 YEARS OLD) </vt:lpstr>
      <vt:lpstr>DRILL BACKS IN GP </vt:lpstr>
      <vt:lpstr>BULK INSERT WITH SSMS </vt:lpstr>
      <vt:lpstr>DATES &amp; TIMES </vt:lpstr>
      <vt:lpstr>DATES &amp; TIMES – GP &amp; Excel </vt:lpstr>
      <vt:lpstr>SCRIPTING WITH SSMS – TASKS </vt:lpstr>
      <vt:lpstr>SCRIPTING WITH SSMS – NEW TABLES </vt:lpstr>
      <vt:lpstr>TABLE DESIGN MODIFICATIONS </vt:lpstr>
      <vt:lpstr>SCRIPTING WITH SSMS – BULK </vt:lpstr>
      <vt:lpstr>SCRIPTING WITH SSMS – BULK </vt:lpstr>
      <vt:lpstr>SCRIPTING WITH SSMS – BULK </vt:lpstr>
      <vt:lpstr>SCRIPTING WITH SSMS – BULK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DynamicsCon Speaker Deck</dc:title>
  <dc:subject/>
  <dc:creator>Gina Leichty</dc:creator>
  <cp:keywords/>
  <dc:description/>
  <cp:lastModifiedBy>John Arnold</cp:lastModifiedBy>
  <cp:revision>70</cp:revision>
  <cp:lastPrinted>2023-05-01T14:00:33Z</cp:lastPrinted>
  <dcterms:created xsi:type="dcterms:W3CDTF">2021-01-20T20:52:53Z</dcterms:created>
  <dcterms:modified xsi:type="dcterms:W3CDTF">2023-05-24T04:00:54Z</dcterms:modified>
  <cp:category/>
</cp:coreProperties>
</file>